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65" r:id="rId14"/>
    <p:sldId id="277" r:id="rId15"/>
    <p:sldId id="272" r:id="rId16"/>
    <p:sldId id="273" r:id="rId17"/>
    <p:sldId id="274" r:id="rId18"/>
    <p:sldId id="275" r:id="rId19"/>
    <p:sldId id="278" r:id="rId20"/>
    <p:sldId id="281" r:id="rId21"/>
    <p:sldId id="284" r:id="rId22"/>
    <p:sldId id="285" r:id="rId23"/>
    <p:sldId id="279" r:id="rId24"/>
    <p:sldId id="280" r:id="rId25"/>
    <p:sldId id="283" r:id="rId26"/>
    <p:sldId id="287" r:id="rId27"/>
    <p:sldId id="286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2057400"/>
          </a:xfrm>
        </p:spPr>
        <p:txBody>
          <a:bodyPr>
            <a:noAutofit/>
          </a:bodyPr>
          <a:lstStyle/>
          <a:p>
            <a:pPr algn="l"/>
            <a:r>
              <a:rPr lang="lv-LV" sz="9600" dirty="0" smtClean="0">
                <a:pattFill prst="dkHorz">
                  <a:fgClr>
                    <a:srgbClr val="990000"/>
                  </a:fgClr>
                  <a:bgClr>
                    <a:schemeClr val="bg1"/>
                  </a:bgClr>
                </a:pattFill>
                <a:effectLst>
                  <a:reflection stA="73000" endPos="65000" dist="50800" dir="5400000" sy="-100000" algn="bl" rotWithShape="0"/>
                </a:effectLst>
              </a:rPr>
              <a:t>Latvia</a:t>
            </a:r>
            <a:endParaRPr lang="lv-LV" sz="9600" dirty="0">
              <a:pattFill prst="dkHorz">
                <a:fgClr>
                  <a:srgbClr val="990000"/>
                </a:fgClr>
                <a:bgClr>
                  <a:schemeClr val="bg1"/>
                </a:bgClr>
              </a:pattFill>
              <a:effectLst>
                <a:reflection stA="73000" endPos="65000" dist="508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895600"/>
            <a:ext cx="7467600" cy="2438400"/>
          </a:xfrm>
        </p:spPr>
        <p:txBody>
          <a:bodyPr>
            <a:normAutofit/>
          </a:bodyPr>
          <a:lstStyle/>
          <a:p>
            <a:r>
              <a:rPr lang="lv-LV" sz="4800" b="1" dirty="0" smtClean="0">
                <a:solidFill>
                  <a:srgbClr val="800000"/>
                </a:solidFill>
              </a:rPr>
              <a:t>Correspondence School of Jelgava Local Municipality</a:t>
            </a:r>
          </a:p>
          <a:p>
            <a:r>
              <a:rPr lang="lv-LV" sz="4800" b="1" dirty="0">
                <a:solidFill>
                  <a:srgbClr val="800000"/>
                </a:solidFill>
              </a:rPr>
              <a:t>Youth </a:t>
            </a:r>
            <a:r>
              <a:rPr lang="lv-LV" sz="4800" b="1" dirty="0" smtClean="0">
                <a:solidFill>
                  <a:srgbClr val="800000"/>
                </a:solidFill>
              </a:rPr>
              <a:t>Council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298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skolotajs\Desktop\tall bildes\large_20_1317712778_566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22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kolotajs\Desktop\large_20_1317712783_632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620000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3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skolotajs\Desktop\large_20_1317712805_49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5438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5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10" y="304800"/>
            <a:ext cx="8229600" cy="304800"/>
          </a:xfrm>
        </p:spPr>
        <p:txBody>
          <a:bodyPr>
            <a:noAutofit/>
          </a:bodyPr>
          <a:lstStyle/>
          <a:p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lv-LV" dirty="0"/>
              <a:t/>
            </a:r>
            <a:br>
              <a:rPr lang="lv-LV" dirty="0"/>
            </a:br>
            <a:r>
              <a:rPr lang="lv-LV" dirty="0"/>
              <a:t>				</a:t>
            </a:r>
            <a:endParaRPr lang="lv-LV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lv-LV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Charity events,</a:t>
            </a:r>
          </a:p>
          <a:p>
            <a:pPr marL="0" indent="0">
              <a:buNone/>
            </a:pPr>
            <a:r>
              <a:rPr lang="lv-LV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donating </a:t>
            </a:r>
            <a:r>
              <a:rPr lang="lv-LV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clothes to </a:t>
            </a:r>
            <a:r>
              <a:rPr lang="lv-LV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needy </a:t>
            </a:r>
            <a:r>
              <a:rPr lang="lv-LV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</a:t>
            </a:r>
            <a:r>
              <a:rPr lang="lv-LV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families</a:t>
            </a:r>
          </a:p>
          <a:p>
            <a:pPr marL="0" indent="0">
              <a:buNone/>
            </a:pPr>
            <a:endParaRPr lang="lv-LV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lv-LV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 we have collected 18 big bags (~250 kg) with clothes for kids, youth and adults.</a:t>
            </a:r>
            <a:endParaRPr lang="lv-LV" sz="2400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3962400" cy="3352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66800" y="29867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b="1" dirty="0"/>
              <a:t> </a:t>
            </a:r>
            <a:endParaRPr lang="lv-LV" dirty="0"/>
          </a:p>
        </p:txBody>
      </p:sp>
      <p:sp>
        <p:nvSpPr>
          <p:cNvPr id="6" name="Rectangle 5"/>
          <p:cNvSpPr/>
          <p:nvPr/>
        </p:nvSpPr>
        <p:spPr>
          <a:xfrm>
            <a:off x="1066800" y="3244334"/>
            <a:ext cx="2299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April-goodness month</a:t>
            </a:r>
            <a:endParaRPr lang="lv-LV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2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lv-LV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</a:t>
            </a:r>
          </a:p>
          <a:p>
            <a:pPr marL="0" indent="0">
              <a:buNone/>
            </a:pPr>
            <a:endParaRPr lang="lv-LV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lv-LV" dirty="0" smtClean="0"/>
              <a:t>    </a:t>
            </a:r>
            <a:r>
              <a:rPr lang="lv-LV" b="1" dirty="0" smtClean="0"/>
              <a:t>Local Council donation campaign ‘ Help!’ for children rehabilitation. Youth council`s President has written a poem for this event and it was a present for organizers. </a:t>
            </a:r>
            <a:endParaRPr lang="lv-LV" b="1" dirty="0"/>
          </a:p>
        </p:txBody>
      </p:sp>
      <p:sp>
        <p:nvSpPr>
          <p:cNvPr id="5" name="Rectangle 4"/>
          <p:cNvSpPr/>
          <p:nvPr/>
        </p:nvSpPr>
        <p:spPr>
          <a:xfrm>
            <a:off x="1066800" y="29867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b="1" dirty="0"/>
              <a:t> </a:t>
            </a:r>
            <a:endParaRPr lang="lv-LV" dirty="0"/>
          </a:p>
        </p:txBody>
      </p:sp>
      <p:pic>
        <p:nvPicPr>
          <p:cNvPr id="5122" name="Picture 2" descr="C:\Users\skolotajs\Desktop\tall bildes\Labdaribas_pasakums_Iecava_13255263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910649" cy="261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2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10" y="304800"/>
            <a:ext cx="8229600" cy="609600"/>
          </a:xfrm>
        </p:spPr>
        <p:txBody>
          <a:bodyPr>
            <a:noAutofit/>
          </a:bodyPr>
          <a:lstStyle/>
          <a:p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lv-LV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</a:t>
            </a:r>
            <a:r>
              <a:rPr lang="lv-LV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 and national </a:t>
            </a:r>
            <a:r>
              <a:rPr lang="lv-LV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</a:t>
            </a:r>
          </a:p>
          <a:p>
            <a:pPr marL="0" indent="0">
              <a:buNone/>
            </a:pPr>
            <a:r>
              <a:rPr lang="lv-LV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lv-LV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KNAB „No,corruption</a:t>
            </a:r>
            <a:r>
              <a:rPr lang="lv-LV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!”)</a:t>
            </a:r>
          </a:p>
          <a:p>
            <a:pPr marL="0" indent="0">
              <a:buNone/>
            </a:pPr>
            <a:endParaRPr lang="lv-LV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lv-LV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created a short video about corrupted policemen, doctors and politicians.</a:t>
            </a:r>
            <a:endParaRPr lang="lv-LV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29867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b="1" dirty="0"/>
              <a:t> 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005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10" y="304800"/>
            <a:ext cx="8229600" cy="533400"/>
          </a:xfrm>
        </p:spPr>
        <p:txBody>
          <a:bodyPr>
            <a:noAutofit/>
          </a:bodyPr>
          <a:lstStyle/>
          <a:p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Courses </a:t>
            </a:r>
            <a:r>
              <a:rPr lang="lv-LV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Seminars </a:t>
            </a:r>
          </a:p>
          <a:p>
            <a:r>
              <a:rPr lang="lv-LV" b="1" dirty="0" smtClean="0">
                <a:solidFill>
                  <a:srgbClr val="800000"/>
                </a:solidFill>
              </a:rPr>
              <a:t>Business-school </a:t>
            </a:r>
            <a:r>
              <a:rPr lang="lv-LV" b="1" dirty="0">
                <a:solidFill>
                  <a:srgbClr val="800000"/>
                </a:solidFill>
              </a:rPr>
              <a:t>training seminar for new </a:t>
            </a:r>
            <a:r>
              <a:rPr lang="lv-LV" b="1" dirty="0" smtClean="0">
                <a:solidFill>
                  <a:srgbClr val="800000"/>
                </a:solidFill>
              </a:rPr>
              <a:t>businessmen/businesswomen 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Experience sharing workshops with other young people in school self-governments</a:t>
            </a:r>
            <a:endParaRPr lang="lv-LV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29867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b="1" dirty="0"/>
              <a:t> 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6123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1"/>
            <a:ext cx="7772400" cy="1295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lv-LV" b="1" dirty="0" smtClean="0"/>
              <a:t>Doing  </a:t>
            </a:r>
            <a:r>
              <a:rPr lang="lv-LV" b="1" dirty="0"/>
              <a:t>the </a:t>
            </a:r>
            <a:r>
              <a:rPr lang="lv-LV" b="1" dirty="0" smtClean="0"/>
              <a:t>Surveys</a:t>
            </a:r>
            <a:r>
              <a:rPr lang="lv-LV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8458200" cy="4191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v-LV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students </a:t>
            </a:r>
            <a:r>
              <a:rPr lang="lv-LV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lv-LV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taking) nominations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„Teacher </a:t>
            </a:r>
            <a:r>
              <a:rPr lang="lv-LV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</a:t>
            </a:r>
            <a:r>
              <a:rPr lang="lv-LV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inspires”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lv-LV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</a:t>
            </a:r>
            <a:r>
              <a:rPr lang="lv-LV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Teacher”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Videos</a:t>
            </a:r>
            <a:endParaRPr lang="lv-LV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9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lv-LV" b="1" dirty="0" smtClean="0"/>
              <a:t>Organizing </a:t>
            </a:r>
            <a:r>
              <a:rPr lang="lv-LV" b="1" dirty="0"/>
              <a:t>school </a:t>
            </a:r>
            <a:r>
              <a:rPr lang="lv-LV" b="1" dirty="0" smtClean="0"/>
              <a:t>events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„Teacher`s </a:t>
            </a:r>
            <a:r>
              <a:rPr lang="lv-LV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day” celebration and </a:t>
            </a: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greetings</a:t>
            </a:r>
          </a:p>
          <a:p>
            <a:pPr marL="514350" indent="-514350">
              <a:buNone/>
            </a:pP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We greeted our teachers with flowers and sweets</a:t>
            </a:r>
            <a:endParaRPr lang="lv-LV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New </a:t>
            </a:r>
            <a:r>
              <a:rPr lang="lv-LV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 </a:t>
            </a:r>
            <a:r>
              <a:rPr lang="lv-LV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</a:p>
          <a:p>
            <a:pPr>
              <a:buNone/>
            </a:pP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Cooperative </a:t>
            </a:r>
            <a:r>
              <a:rPr lang="lv-LV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 with other consultation places like „Maslenica”celebration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195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1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/>
            </a:r>
            <a:br>
              <a:rPr lang="lv-LV" dirty="0" smtClean="0"/>
            </a:b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lv-LV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 event</a:t>
            </a:r>
            <a:b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lv-LV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8610600" cy="4648200"/>
          </a:xfrm>
        </p:spPr>
        <p:txBody>
          <a:bodyPr numCol="2">
            <a:normAutofit/>
          </a:bodyPr>
          <a:lstStyle/>
          <a:p>
            <a:pPr algn="l"/>
            <a:endParaRPr lang="lv-LV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lv-LV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lv-LV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Popular artist from Latvia  has taken part </a:t>
            </a:r>
          </a:p>
          <a:p>
            <a:pPr algn="l"/>
            <a:r>
              <a:rPr lang="lv-LV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event.He studies in</a:t>
            </a:r>
          </a:p>
          <a:p>
            <a:pPr algn="l"/>
            <a:r>
              <a:rPr lang="lv-LV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school and has been seen in a reality show. </a:t>
            </a:r>
          </a:p>
        </p:txBody>
      </p:sp>
      <p:pic>
        <p:nvPicPr>
          <p:cNvPr id="6146" name="Picture 2" descr="C:\Users\skolotajs\Desktop\tall bildes\large_22_1327475895_12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318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5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9362"/>
          </a:xfrm>
        </p:spPr>
        <p:txBody>
          <a:bodyPr>
            <a:normAutofit/>
          </a:bodyPr>
          <a:lstStyle/>
          <a:p>
            <a:r>
              <a:rPr lang="lv-LV" sz="4800" dirty="0"/>
              <a:t>Taking part in Youth </a:t>
            </a:r>
            <a:r>
              <a:rPr lang="lv-LV" sz="4800" dirty="0" smtClean="0"/>
              <a:t>Council </a:t>
            </a:r>
            <a:r>
              <a:rPr lang="lv-LV" sz="4800" dirty="0"/>
              <a:t>is </a:t>
            </a:r>
            <a:r>
              <a:rPr lang="lv-LV" sz="4800" b="1" dirty="0"/>
              <a:t>voluntary work </a:t>
            </a:r>
            <a:r>
              <a:rPr lang="lv-LV" sz="4800" dirty="0"/>
              <a:t>that takes place after the students own </a:t>
            </a:r>
            <a:r>
              <a:rPr lang="lv-LV" sz="4800" dirty="0" smtClean="0"/>
              <a:t>initiative </a:t>
            </a:r>
            <a:r>
              <a:rPr lang="lv-LV" sz="4800" dirty="0"/>
              <a:t>in their free time.</a:t>
            </a:r>
            <a:br>
              <a:rPr lang="lv-LV" sz="4800" dirty="0"/>
            </a:br>
            <a:endParaRPr lang="lv-LV" sz="4800" dirty="0"/>
          </a:p>
        </p:txBody>
      </p:sp>
    </p:spTree>
    <p:extLst>
      <p:ext uri="{BB962C8B-B14F-4D97-AF65-F5344CB8AC3E}">
        <p14:creationId xmlns:p14="http://schemas.microsoft.com/office/powerpoint/2010/main" val="3559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1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/>
            </a:r>
            <a:br>
              <a:rPr lang="lv-LV" dirty="0" smtClean="0"/>
            </a:b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lv-LV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 event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8610600" cy="4648200"/>
          </a:xfrm>
        </p:spPr>
        <p:txBody>
          <a:bodyPr numCol="1">
            <a:normAutofit/>
          </a:bodyPr>
          <a:lstStyle/>
          <a:p>
            <a:pPr algn="l"/>
            <a:endParaRPr lang="lv-LV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sang KARAOKE together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Watched our made video ‘ The Year of Dragon’ and  horoscopes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Assessed the exhibition of teachers hobbies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Played games</a:t>
            </a:r>
            <a:endParaRPr lang="lv-LV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lv-LV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199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kolotajs\Desktop\tall bildes\large_22_1327475969_485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4676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02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kolotajs\Desktop\tall bildes\large_22_1327475971_81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5438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1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lv-LV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 event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8610600" cy="4648200"/>
          </a:xfrm>
        </p:spPr>
        <p:txBody>
          <a:bodyPr numCol="2">
            <a:normAutofit/>
          </a:bodyPr>
          <a:lstStyle/>
          <a:p>
            <a:pPr algn="l"/>
            <a:endParaRPr lang="lv-LV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lv-LV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Invited the magician-</a:t>
            </a:r>
            <a:br>
              <a:rPr lang="lv-LV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illusionist.</a:t>
            </a:r>
          </a:p>
          <a:p>
            <a:pPr algn="l"/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Everybody liked !!!!</a:t>
            </a:r>
          </a:p>
        </p:txBody>
      </p:sp>
      <p:pic>
        <p:nvPicPr>
          <p:cNvPr id="7170" name="Picture 2" descr="C:\Users\skolotajs\Desktop\tall bildes\large_22_1327475983_779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26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3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kolotajs\Desktop\tall bildes\large_22_1327475985_782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39140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76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1"/>
            <a:ext cx="7772400" cy="457199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610600" cy="4648200"/>
          </a:xfrm>
        </p:spPr>
        <p:txBody>
          <a:bodyPr numCol="1">
            <a:normAutofit/>
          </a:bodyPr>
          <a:lstStyle/>
          <a:p>
            <a:pPr algn="l"/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Cooperative </a:t>
            </a:r>
            <a:r>
              <a:rPr lang="lv-LV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 with other consultation places like „</a:t>
            </a:r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Maslenica”celebration  -  Russian traditional </a:t>
            </a:r>
          </a:p>
          <a:p>
            <a:pPr algn="l"/>
            <a:r>
              <a:rPr lang="lv-LV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celebrations.</a:t>
            </a:r>
          </a:p>
          <a:p>
            <a:pPr algn="l"/>
            <a:endParaRPr lang="lv-LV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lv-LV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lv-LV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lv-LV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skolotajs\Desktop\large_8_1299221302_45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6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kolotajs\Desktop\large_8_1299221289_19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39140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10600" cy="762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b="1" dirty="0" smtClean="0"/>
              <a:t>Taking part in Youth Council does not disturb the study process, it stimulates us to be more active in studies.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720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b="1" dirty="0" smtClean="0"/>
              <a:t>Thank You for Attention!!!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>
                <a:sym typeface="Wingdings" pitchFamily="2" charset="2"/>
              </a:rPr>
              <a:t>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2259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1440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4800" b="1" dirty="0"/>
              <a:t>Youth </a:t>
            </a:r>
            <a:r>
              <a:rPr lang="lv-LV" sz="4800" b="1" dirty="0" smtClean="0"/>
              <a:t>Council </a:t>
            </a:r>
            <a:r>
              <a:rPr lang="lv-LV" sz="4800" b="1" dirty="0"/>
              <a:t>S</a:t>
            </a:r>
            <a:r>
              <a:rPr lang="lv-LV" sz="4800" b="1" dirty="0" smtClean="0"/>
              <a:t>tructure: </a:t>
            </a:r>
          </a:p>
          <a:p>
            <a:pPr marL="914400" indent="-914400">
              <a:buFont typeface="+mj-lt"/>
              <a:buAutoNum type="arabicPeriod"/>
            </a:pPr>
            <a:r>
              <a:rPr lang="lv-LV" sz="4800" dirty="0" smtClean="0"/>
              <a:t>One or two representatives from each class</a:t>
            </a:r>
          </a:p>
          <a:p>
            <a:pPr marL="914400" indent="-914400">
              <a:buFont typeface="+mj-lt"/>
              <a:buAutoNum type="arabicPeriod"/>
            </a:pPr>
            <a:r>
              <a:rPr lang="lv-LV" sz="4800" dirty="0" smtClean="0"/>
              <a:t>The President of the Youth Council</a:t>
            </a:r>
          </a:p>
          <a:p>
            <a:pPr marL="914400" indent="-914400">
              <a:buFont typeface="+mj-lt"/>
              <a:buAutoNum type="arabicPeriod"/>
            </a:pPr>
            <a:r>
              <a:rPr lang="lv-LV" sz="4800" dirty="0" smtClean="0"/>
              <a:t>The Teacher-Coordinator</a:t>
            </a:r>
            <a:endParaRPr lang="lv-LV" sz="4800" dirty="0"/>
          </a:p>
        </p:txBody>
      </p:sp>
    </p:spTree>
    <p:extLst>
      <p:ext uri="{BB962C8B-B14F-4D97-AF65-F5344CB8AC3E}">
        <p14:creationId xmlns:p14="http://schemas.microsoft.com/office/powerpoint/2010/main" val="269957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</p:spPr>
        <p:txBody>
          <a:bodyPr>
            <a:normAutofit/>
          </a:bodyPr>
          <a:lstStyle/>
          <a:p>
            <a:pPr algn="l"/>
            <a:r>
              <a:rPr lang="lv-LV" dirty="0" smtClean="0"/>
              <a:t>Youth Council </a:t>
            </a:r>
            <a:r>
              <a:rPr lang="lv-LV" dirty="0"/>
              <a:t>meets together before lessons</a:t>
            </a:r>
            <a:r>
              <a:rPr lang="lv-LV" dirty="0" smtClean="0"/>
              <a:t>.</a:t>
            </a:r>
            <a:br>
              <a:rPr lang="lv-LV" dirty="0" smtClean="0"/>
            </a:br>
            <a:r>
              <a:rPr lang="lv-LV" dirty="0" smtClean="0"/>
              <a:t>If </a:t>
            </a:r>
            <a:r>
              <a:rPr lang="lv-LV" dirty="0"/>
              <a:t>it is </a:t>
            </a:r>
            <a:r>
              <a:rPr lang="lv-LV" dirty="0" smtClean="0"/>
              <a:t>necessary </a:t>
            </a:r>
            <a:r>
              <a:rPr lang="lv-LV" dirty="0"/>
              <a:t>the meeting is two times per week and even at holidays.</a:t>
            </a:r>
            <a:br>
              <a:rPr lang="lv-LV" dirty="0"/>
            </a:b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87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/>
          <a:lstStyle/>
          <a:p>
            <a:r>
              <a:rPr lang="lv-LV" b="1" dirty="0"/>
              <a:t>The </a:t>
            </a:r>
            <a:r>
              <a:rPr lang="lv-LV" b="1" dirty="0" smtClean="0"/>
              <a:t>Aims </a:t>
            </a:r>
            <a:r>
              <a:rPr lang="lv-LV" b="1" dirty="0"/>
              <a:t>of Youth </a:t>
            </a:r>
            <a:r>
              <a:rPr lang="lv-LV" b="1" dirty="0" smtClean="0"/>
              <a:t>Council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752600"/>
            <a:ext cx="7848600" cy="38862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Aligning  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interests of students and administration</a:t>
            </a: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>
              <a:buFont typeface="Arial" pitchFamily="34" charset="0"/>
              <a:buChar char="•"/>
            </a:pP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Active involvement 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learning,in organizing sports and community work</a:t>
            </a: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>
              <a:buFont typeface="Arial" pitchFamily="34" charset="0"/>
              <a:buChar char="•"/>
            </a:pP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Creating a 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positive learning environment.</a:t>
            </a:r>
          </a:p>
          <a:p>
            <a:endParaRPr lang="lv-LV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8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295399"/>
          </a:xfrm>
        </p:spPr>
        <p:txBody>
          <a:bodyPr>
            <a:normAutofit fontScale="90000"/>
          </a:bodyPr>
          <a:lstStyle/>
          <a:p>
            <a:r>
              <a:rPr lang="lv-LV" b="1" dirty="0"/>
              <a:t>The </a:t>
            </a:r>
            <a:r>
              <a:rPr lang="lv-LV" b="1" dirty="0" smtClean="0"/>
              <a:t>Objectives </a:t>
            </a:r>
            <a:r>
              <a:rPr lang="lv-LV" b="1" dirty="0"/>
              <a:t>of Youth </a:t>
            </a:r>
            <a:r>
              <a:rPr lang="lv-LV" b="1" dirty="0" smtClean="0"/>
              <a:t>Council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305800" cy="4953000"/>
          </a:xfrm>
        </p:spPr>
        <p:txBody>
          <a:bodyPr>
            <a:normAutofit fontScale="85000" lnSpcReduction="20000"/>
          </a:bodyPr>
          <a:lstStyle/>
          <a:p>
            <a:pPr marL="514350" indent="-514350" algn="l">
              <a:buFont typeface="Wingdings" pitchFamily="2" charset="2"/>
              <a:buChar char="v"/>
            </a:pP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cooperate with the </a:t>
            </a: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school administration and teachers;</a:t>
            </a:r>
          </a:p>
          <a:p>
            <a:pPr algn="l">
              <a:buFont typeface="Wingdings" pitchFamily="2" charset="2"/>
              <a:buChar char="v"/>
            </a:pP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To 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represent </a:t>
            </a: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students` 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interests to school </a:t>
            </a: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administration 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</a:t>
            </a: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teachers;</a:t>
            </a:r>
          </a:p>
          <a:p>
            <a:pPr algn="l">
              <a:buFont typeface="Wingdings" pitchFamily="2" charset="2"/>
              <a:buChar char="v"/>
            </a:pP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To 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collect proposals and to try to </a:t>
            </a: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implement them 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educational </a:t>
            </a: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institutions;</a:t>
            </a:r>
          </a:p>
          <a:p>
            <a:pPr algn="l">
              <a:buFont typeface="Wingdings" pitchFamily="2" charset="2"/>
              <a:buChar char="v"/>
            </a:pP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To cooperate 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 the school district`s self-government,local government and state institutions,as well as with other social </a:t>
            </a: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organizations;</a:t>
            </a:r>
          </a:p>
          <a:p>
            <a:pPr algn="l">
              <a:buFont typeface="Wingdings" pitchFamily="2" charset="2"/>
              <a:buChar char="v"/>
            </a:pP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To take 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all possible measures to enhance </a:t>
            </a: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popularity of  Correspondence School of Jelgava Local Municipality;</a:t>
            </a:r>
          </a:p>
          <a:p>
            <a:pPr algn="l">
              <a:buFont typeface="Wingdings" pitchFamily="2" charset="2"/>
              <a:buChar char="v"/>
            </a:pP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To organize 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cultural work at </a:t>
            </a:r>
            <a:r>
              <a:rPr lang="lv-LV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school.</a:t>
            </a:r>
            <a:endParaRPr lang="lv-LV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lv-LV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lv-LV" b="1" dirty="0"/>
              <a:t>Youth </a:t>
            </a:r>
            <a:r>
              <a:rPr lang="lv-LV" b="1" dirty="0" smtClean="0"/>
              <a:t>Council Activities 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b="1" dirty="0" smtClean="0"/>
              <a:t>Students </a:t>
            </a:r>
            <a:r>
              <a:rPr lang="lv-LV" b="1" dirty="0"/>
              <a:t>are </a:t>
            </a:r>
            <a:r>
              <a:rPr lang="lv-LV" b="1" dirty="0" smtClean="0"/>
              <a:t>regularly </a:t>
            </a:r>
            <a:r>
              <a:rPr lang="lv-LV" b="1" dirty="0"/>
              <a:t>informed about important information or </a:t>
            </a:r>
            <a:r>
              <a:rPr lang="lv-LV" b="1" dirty="0" smtClean="0"/>
              <a:t>events:</a:t>
            </a:r>
            <a:endParaRPr lang="lv-LV" b="1" dirty="0"/>
          </a:p>
          <a:p>
            <a:pPr marL="0" indent="0">
              <a:buNone/>
            </a:pPr>
            <a:r>
              <a:rPr lang="lv-LV" dirty="0"/>
              <a:t>		-school </a:t>
            </a:r>
            <a:r>
              <a:rPr lang="lv-LV" dirty="0" smtClean="0"/>
              <a:t>activities,</a:t>
            </a:r>
            <a:endParaRPr lang="lv-LV" dirty="0"/>
          </a:p>
          <a:p>
            <a:pPr marL="0" indent="0">
              <a:buNone/>
            </a:pPr>
            <a:r>
              <a:rPr lang="lv-LV" dirty="0"/>
              <a:t>		-changes in various </a:t>
            </a:r>
            <a:r>
              <a:rPr lang="lv-LV" dirty="0" smtClean="0"/>
              <a:t>documents,laws,</a:t>
            </a:r>
            <a:endParaRPr lang="lv-LV" dirty="0"/>
          </a:p>
          <a:p>
            <a:pPr marL="0" indent="0">
              <a:buNone/>
            </a:pPr>
            <a:r>
              <a:rPr lang="lv-LV" dirty="0"/>
              <a:t>		-urgent </a:t>
            </a:r>
            <a:r>
              <a:rPr lang="lv-LV" dirty="0" smtClean="0"/>
              <a:t>information.</a:t>
            </a: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323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lv-LV" sz="1600" dirty="0"/>
              <a:t>		</a:t>
            </a:r>
            <a:br>
              <a:rPr lang="lv-LV" sz="1600" dirty="0"/>
            </a:br>
            <a:r>
              <a:rPr lang="lv-LV" sz="1600" dirty="0"/>
              <a:t>		</a:t>
            </a:r>
            <a:endParaRPr lang="lv-LV" sz="1600" dirty="0" smtClean="0"/>
          </a:p>
          <a:p>
            <a:pPr marL="0" indent="0">
              <a:buNone/>
            </a:pPr>
            <a:endParaRPr lang="lv-LV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sz="1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sz="1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sz="1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sz="1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sz="1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sz="1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lv-LV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lv-LV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Excursions and </a:t>
            </a:r>
          </a:p>
          <a:p>
            <a:pPr marL="0" indent="0">
              <a:buNone/>
            </a:pPr>
            <a:endParaRPr lang="lv-LV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lv-LV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lv-LV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a trip to ski resort  </a:t>
            </a:r>
            <a:r>
              <a:rPr lang="lv-LV" sz="1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resort </a:t>
            </a:r>
            <a:endParaRPr lang="lv-LV" sz="1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lv-LV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lv-LV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lv-LV" sz="3200" b="1" dirty="0" smtClean="0"/>
              <a:t>Promoting </a:t>
            </a:r>
            <a:r>
              <a:rPr lang="lv-LV" sz="3200" b="1" dirty="0"/>
              <a:t>and </a:t>
            </a:r>
            <a:r>
              <a:rPr lang="lv-LV" sz="3200" b="1" dirty="0" smtClean="0"/>
              <a:t>engaging </a:t>
            </a:r>
            <a:r>
              <a:rPr lang="lv-LV" sz="3200" b="1" dirty="0"/>
              <a:t>the rest of classmates </a:t>
            </a:r>
            <a:r>
              <a:rPr lang="lv-LV" sz="3200" b="1" dirty="0" smtClean="0"/>
              <a:t>in after </a:t>
            </a:r>
            <a:r>
              <a:rPr lang="lv-LV" sz="3200" b="1" dirty="0"/>
              <a:t>school </a:t>
            </a:r>
            <a:r>
              <a:rPr lang="lv-LV" sz="3200" b="1" dirty="0" smtClean="0"/>
              <a:t>activities</a:t>
            </a:r>
            <a:endParaRPr lang="lv-LV" sz="3200" b="1" dirty="0"/>
          </a:p>
        </p:txBody>
      </p:sp>
      <p:pic>
        <p:nvPicPr>
          <p:cNvPr id="1026" name="Picture 2" descr="C:\Users\skolotajs\Desktop\tall bildes\Aizvadita_sportiska_diena_andquotMilzkalnaandquot_13300826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75681"/>
            <a:ext cx="4572000" cy="343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4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lv-LV" sz="3200" b="1" dirty="0"/>
              <a:t/>
            </a:r>
            <a:br>
              <a:rPr lang="lv-LV" sz="3200" b="1" dirty="0"/>
            </a:br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 numCol="2"/>
          <a:lstStyle/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pPr marL="0" indent="0">
              <a:buNone/>
            </a:pPr>
            <a:r>
              <a:rPr lang="lv-LV" dirty="0" smtClean="0"/>
              <a:t>	</a:t>
            </a:r>
            <a:endParaRPr lang="lv-LV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lv-LV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 	competitions</a:t>
            </a:r>
            <a:r>
              <a:rPr lang="lv-LV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lv-LV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lv-LV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skolotajs\Desktop\tall bildes\large_20_1317712774_496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387</Words>
  <Application>Microsoft Office PowerPoint</Application>
  <PresentationFormat>On-screen Show (4:3)</PresentationFormat>
  <Paragraphs>121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Latvia</vt:lpstr>
      <vt:lpstr>Taking part in Youth Council is voluntary work that takes place after the students own initiative in their free time. </vt:lpstr>
      <vt:lpstr>PowerPoint Presentation</vt:lpstr>
      <vt:lpstr>Youth Council meets together before lessons. If it is necessary the meeting is two times per week and even at holidays. </vt:lpstr>
      <vt:lpstr>The Aims of Youth Council </vt:lpstr>
      <vt:lpstr>The Objectives of Youth Council </vt:lpstr>
      <vt:lpstr>Youth Council Activities </vt:lpstr>
      <vt:lpstr>Promoting and engaging the rest of classmates in after school activities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Doing  the Surveys </vt:lpstr>
      <vt:lpstr>Organizing school events</vt:lpstr>
      <vt:lpstr> New Year event </vt:lpstr>
      <vt:lpstr> New Year event </vt:lpstr>
      <vt:lpstr>PowerPoint Presentation</vt:lpstr>
      <vt:lpstr>PowerPoint Presentation</vt:lpstr>
      <vt:lpstr>New Year event </vt:lpstr>
      <vt:lpstr>PowerPoint Presentation</vt:lpstr>
      <vt:lpstr>    </vt:lpstr>
      <vt:lpstr>PowerPoint Presentation</vt:lpstr>
      <vt:lpstr>        Taking part in Youth Council does not disturb the study process, it stimulates us to be more active in studies.  </vt:lpstr>
      <vt:lpstr>Thank You for Attention!!!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skolotajs</dc:creator>
  <cp:lastModifiedBy>NVSK skolotajs</cp:lastModifiedBy>
  <cp:revision>26</cp:revision>
  <dcterms:created xsi:type="dcterms:W3CDTF">2006-08-16T00:00:00Z</dcterms:created>
  <dcterms:modified xsi:type="dcterms:W3CDTF">2015-08-19T19:54:38Z</dcterms:modified>
</cp:coreProperties>
</file>