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3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10/24/2015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10/24/2015</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10/24/2015</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10/24/2015</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10/24/2015</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10/24/2015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Using IT tehnologies and cooperative methods of teaching at lessons</a:t>
            </a:r>
            <a:endParaRPr lang="lv-LV" dirty="0"/>
          </a:p>
        </p:txBody>
      </p:sp>
    </p:spTree>
    <p:extLst>
      <p:ext uri="{BB962C8B-B14F-4D97-AF65-F5344CB8AC3E}">
        <p14:creationId xmlns:p14="http://schemas.microsoft.com/office/powerpoint/2010/main" val="369526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01000" cy="5867400"/>
          </a:xfrm>
        </p:spPr>
        <p:txBody>
          <a:bodyPr/>
          <a:lstStyle/>
          <a:p>
            <a:pPr>
              <a:lnSpc>
                <a:spcPct val="115000"/>
              </a:lnSpc>
              <a:spcAft>
                <a:spcPts val="1000"/>
              </a:spcAft>
            </a:pPr>
            <a:r>
              <a:rPr lang="lv-LV" sz="3200" dirty="0" smtClean="0">
                <a:solidFill>
                  <a:schemeClr val="tx1">
                    <a:lumMod val="75000"/>
                    <a:lumOff val="25000"/>
                  </a:schemeClr>
                </a:solidFill>
                <a:latin typeface="Calibri"/>
                <a:ea typeface="Calibri"/>
                <a:cs typeface="Times New Roman"/>
              </a:rPr>
              <a:t>We live </a:t>
            </a:r>
            <a:r>
              <a:rPr lang="lv-LV" sz="3200" b="1" dirty="0" smtClean="0">
                <a:solidFill>
                  <a:schemeClr val="tx1">
                    <a:lumMod val="75000"/>
                    <a:lumOff val="25000"/>
                  </a:schemeClr>
                </a:solidFill>
                <a:latin typeface="Calibri"/>
                <a:ea typeface="Calibri"/>
                <a:cs typeface="Times New Roman"/>
              </a:rPr>
              <a:t>a modern age of technologies</a:t>
            </a:r>
            <a:r>
              <a:rPr lang="lv-LV" sz="3200" dirty="0" smtClean="0">
                <a:solidFill>
                  <a:schemeClr val="tx1">
                    <a:lumMod val="75000"/>
                    <a:lumOff val="25000"/>
                  </a:schemeClr>
                </a:solidFill>
                <a:latin typeface="Calibri"/>
                <a:ea typeface="Calibri"/>
                <a:cs typeface="Times New Roman"/>
              </a:rPr>
              <a:t> and changes.</a:t>
            </a:r>
            <a:r>
              <a:rPr lang="lv-LV" sz="2400" dirty="0" smtClean="0">
                <a:solidFill>
                  <a:schemeClr val="tx1">
                    <a:lumMod val="75000"/>
                    <a:lumOff val="25000"/>
                  </a:schemeClr>
                </a:solidFill>
                <a:latin typeface="Calibri"/>
                <a:ea typeface="Calibri"/>
                <a:cs typeface="Times New Roman"/>
              </a:rPr>
              <a:t/>
            </a:r>
            <a:br>
              <a:rPr lang="lv-LV" sz="2400" dirty="0" smtClean="0">
                <a:solidFill>
                  <a:schemeClr val="tx1">
                    <a:lumMod val="75000"/>
                    <a:lumOff val="25000"/>
                  </a:schemeClr>
                </a:solidFill>
                <a:latin typeface="Calibri"/>
                <a:ea typeface="Calibri"/>
                <a:cs typeface="Times New Roman"/>
              </a:rPr>
            </a:br>
            <a:r>
              <a:rPr lang="lv-LV" sz="3200" dirty="0" smtClean="0">
                <a:solidFill>
                  <a:schemeClr val="tx1">
                    <a:lumMod val="75000"/>
                    <a:lumOff val="25000"/>
                  </a:schemeClr>
                </a:solidFill>
                <a:latin typeface="Calibri"/>
                <a:ea typeface="Calibri"/>
                <a:cs typeface="Times New Roman"/>
              </a:rPr>
              <a:t>We think too much about effective methods of teaching and not enough about effective </a:t>
            </a:r>
            <a:r>
              <a:rPr lang="lv-LV" sz="3200" b="1" dirty="0" smtClean="0">
                <a:solidFill>
                  <a:schemeClr val="tx1">
                    <a:lumMod val="75000"/>
                    <a:lumOff val="25000"/>
                  </a:schemeClr>
                </a:solidFill>
                <a:latin typeface="Calibri"/>
                <a:ea typeface="Calibri"/>
                <a:cs typeface="Times New Roman"/>
              </a:rPr>
              <a:t>methods of learning</a:t>
            </a:r>
            <a:r>
              <a:rPr lang="lv-LV" sz="3200" dirty="0" smtClean="0">
                <a:solidFill>
                  <a:schemeClr val="tx1">
                    <a:lumMod val="75000"/>
                    <a:lumOff val="25000"/>
                  </a:schemeClr>
                </a:solidFill>
                <a:latin typeface="Calibri"/>
                <a:ea typeface="Calibri"/>
                <a:cs typeface="Times New Roman"/>
              </a:rPr>
              <a:t>.That is why we mostly try to focuse on the developing and improving the learning process.</a:t>
            </a:r>
            <a:r>
              <a:rPr lang="lv-LV" sz="2400" dirty="0" smtClean="0">
                <a:solidFill>
                  <a:schemeClr val="tx1">
                    <a:lumMod val="75000"/>
                    <a:lumOff val="25000"/>
                  </a:schemeClr>
                </a:solidFill>
                <a:latin typeface="Calibri"/>
                <a:ea typeface="Calibri"/>
                <a:cs typeface="Times New Roman"/>
              </a:rPr>
              <a:t/>
            </a:r>
            <a:br>
              <a:rPr lang="lv-LV" sz="2400" dirty="0" smtClean="0">
                <a:solidFill>
                  <a:schemeClr val="tx1">
                    <a:lumMod val="75000"/>
                    <a:lumOff val="25000"/>
                  </a:schemeClr>
                </a:solidFill>
                <a:latin typeface="Calibri"/>
                <a:ea typeface="Calibri"/>
                <a:cs typeface="Times New Roman"/>
              </a:rPr>
            </a:br>
            <a:r>
              <a:rPr lang="lv-LV" sz="3200" dirty="0" smtClean="0">
                <a:solidFill>
                  <a:schemeClr val="tx1">
                    <a:lumMod val="75000"/>
                    <a:lumOff val="25000"/>
                  </a:schemeClr>
                </a:solidFill>
                <a:latin typeface="Calibri"/>
                <a:ea typeface="Calibri"/>
                <a:cs typeface="Times New Roman"/>
              </a:rPr>
              <a:t>The learning process means not only memorizing but </a:t>
            </a:r>
            <a:r>
              <a:rPr lang="lv-LV" sz="3200" b="1" dirty="0" smtClean="0">
                <a:solidFill>
                  <a:schemeClr val="tx1">
                    <a:lumMod val="75000"/>
                    <a:lumOff val="25000"/>
                  </a:schemeClr>
                </a:solidFill>
                <a:latin typeface="Calibri"/>
                <a:ea typeface="Calibri"/>
                <a:cs typeface="Times New Roman"/>
              </a:rPr>
              <a:t>understanding.</a:t>
            </a:r>
            <a:r>
              <a:rPr lang="lv-LV" sz="3200" dirty="0" smtClean="0">
                <a:solidFill>
                  <a:schemeClr val="tx1">
                    <a:lumMod val="75000"/>
                    <a:lumOff val="25000"/>
                  </a:schemeClr>
                </a:solidFill>
                <a:latin typeface="Calibri"/>
                <a:ea typeface="Calibri"/>
                <a:cs typeface="Times New Roman"/>
              </a:rPr>
              <a:t>I hear.  </a:t>
            </a:r>
            <a:r>
              <a:rPr lang="lv-LV" sz="3200" dirty="0">
                <a:solidFill>
                  <a:schemeClr val="tx1">
                    <a:lumMod val="75000"/>
                    <a:lumOff val="25000"/>
                  </a:schemeClr>
                </a:solidFill>
                <a:latin typeface="Calibri"/>
                <a:ea typeface="Calibri"/>
                <a:cs typeface="Times New Roman"/>
              </a:rPr>
              <a:t>I forget . </a:t>
            </a:r>
            <a:r>
              <a:rPr lang="lv-LV" sz="3200" b="1" dirty="0">
                <a:solidFill>
                  <a:schemeClr val="tx1">
                    <a:lumMod val="75000"/>
                    <a:lumOff val="25000"/>
                  </a:schemeClr>
                </a:solidFill>
                <a:latin typeface="Calibri"/>
                <a:ea typeface="Calibri"/>
                <a:cs typeface="Times New Roman"/>
              </a:rPr>
              <a:t>I do. I </a:t>
            </a:r>
            <a:r>
              <a:rPr lang="lv-LV" sz="3200" b="1" dirty="0" smtClean="0">
                <a:solidFill>
                  <a:schemeClr val="tx1">
                    <a:lumMod val="75000"/>
                    <a:lumOff val="25000"/>
                  </a:schemeClr>
                </a:solidFill>
                <a:latin typeface="Calibri"/>
                <a:ea typeface="Calibri"/>
                <a:cs typeface="Times New Roman"/>
              </a:rPr>
              <a:t>understand</a:t>
            </a:r>
            <a:endParaRPr lang="lv-LV" dirty="0">
              <a:solidFill>
                <a:schemeClr val="tx1">
                  <a:lumMod val="75000"/>
                  <a:lumOff val="25000"/>
                </a:schemeClr>
              </a:solidFill>
            </a:endParaRPr>
          </a:p>
        </p:txBody>
      </p:sp>
    </p:spTree>
    <p:extLst>
      <p:ext uri="{BB962C8B-B14F-4D97-AF65-F5344CB8AC3E}">
        <p14:creationId xmlns:p14="http://schemas.microsoft.com/office/powerpoint/2010/main" val="145189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6126162"/>
          </a:xfrm>
        </p:spPr>
        <p:txBody>
          <a:bodyPr>
            <a:normAutofit/>
          </a:bodyPr>
          <a:lstStyle/>
          <a:p>
            <a:pPr>
              <a:lnSpc>
                <a:spcPct val="115000"/>
              </a:lnSpc>
              <a:spcAft>
                <a:spcPts val="1000"/>
              </a:spcAft>
            </a:pPr>
            <a:r>
              <a:rPr lang="lv-LV" sz="3600" dirty="0">
                <a:solidFill>
                  <a:schemeClr val="tx1">
                    <a:lumMod val="75000"/>
                    <a:lumOff val="25000"/>
                  </a:schemeClr>
                </a:solidFill>
                <a:latin typeface="Calibri"/>
                <a:ea typeface="Calibri"/>
                <a:cs typeface="Times New Roman"/>
              </a:rPr>
              <a:t>Today schools in Latvia are very well equiped by different  </a:t>
            </a:r>
            <a:r>
              <a:rPr lang="lv-LV" sz="3600" dirty="0" smtClean="0">
                <a:solidFill>
                  <a:schemeClr val="tx1">
                    <a:lumMod val="75000"/>
                    <a:lumOff val="25000"/>
                  </a:schemeClr>
                </a:solidFill>
                <a:latin typeface="Calibri"/>
                <a:ea typeface="Calibri"/>
                <a:cs typeface="Times New Roman"/>
              </a:rPr>
              <a:t>IT </a:t>
            </a:r>
            <a:r>
              <a:rPr lang="lv-LV" sz="3600" dirty="0">
                <a:solidFill>
                  <a:schemeClr val="tx1">
                    <a:lumMod val="75000"/>
                    <a:lumOff val="25000"/>
                  </a:schemeClr>
                </a:solidFill>
                <a:latin typeface="Calibri"/>
                <a:ea typeface="Calibri"/>
                <a:cs typeface="Times New Roman"/>
              </a:rPr>
              <a:t>technologies. Most of the classrooms  have </a:t>
            </a:r>
            <a:r>
              <a:rPr lang="lv-LV" sz="3600" b="1" dirty="0">
                <a:solidFill>
                  <a:schemeClr val="tx1">
                    <a:lumMod val="75000"/>
                    <a:lumOff val="25000"/>
                  </a:schemeClr>
                </a:solidFill>
                <a:latin typeface="Calibri"/>
                <a:ea typeface="Calibri"/>
                <a:cs typeface="Times New Roman"/>
              </a:rPr>
              <a:t>interactive white boards</a:t>
            </a:r>
            <a:r>
              <a:rPr lang="lv-LV" sz="3600" dirty="0">
                <a:solidFill>
                  <a:schemeClr val="tx1">
                    <a:lumMod val="75000"/>
                    <a:lumOff val="25000"/>
                  </a:schemeClr>
                </a:solidFill>
                <a:latin typeface="Calibri"/>
                <a:ea typeface="Calibri"/>
                <a:cs typeface="Times New Roman"/>
              </a:rPr>
              <a:t> , </a:t>
            </a:r>
            <a:r>
              <a:rPr lang="lv-LV" sz="3600" b="1" dirty="0">
                <a:solidFill>
                  <a:schemeClr val="tx1">
                    <a:lumMod val="75000"/>
                    <a:lumOff val="25000"/>
                  </a:schemeClr>
                </a:solidFill>
                <a:latin typeface="Calibri"/>
                <a:ea typeface="Calibri"/>
                <a:cs typeface="Times New Roman"/>
              </a:rPr>
              <a:t>document cameras with screens</a:t>
            </a:r>
            <a:r>
              <a:rPr lang="lv-LV" sz="3600" dirty="0">
                <a:solidFill>
                  <a:schemeClr val="tx1">
                    <a:lumMod val="75000"/>
                    <a:lumOff val="25000"/>
                  </a:schemeClr>
                </a:solidFill>
                <a:latin typeface="Calibri"/>
                <a:ea typeface="Calibri"/>
                <a:cs typeface="Times New Roman"/>
              </a:rPr>
              <a:t>, </a:t>
            </a:r>
            <a:r>
              <a:rPr lang="lv-LV" sz="3600" b="1" dirty="0">
                <a:solidFill>
                  <a:schemeClr val="tx1">
                    <a:lumMod val="75000"/>
                    <a:lumOff val="25000"/>
                  </a:schemeClr>
                </a:solidFill>
                <a:latin typeface="Calibri"/>
                <a:ea typeface="Calibri"/>
                <a:cs typeface="Times New Roman"/>
              </a:rPr>
              <a:t>TV sets</a:t>
            </a:r>
            <a:r>
              <a:rPr lang="lv-LV" sz="3600" dirty="0">
                <a:solidFill>
                  <a:schemeClr val="tx1">
                    <a:lumMod val="75000"/>
                    <a:lumOff val="25000"/>
                  </a:schemeClr>
                </a:solidFill>
                <a:latin typeface="Calibri"/>
                <a:ea typeface="Calibri"/>
                <a:cs typeface="Times New Roman"/>
              </a:rPr>
              <a:t> and all the classroms are equiped  with </a:t>
            </a:r>
            <a:r>
              <a:rPr lang="lv-LV" sz="3600" b="1" dirty="0">
                <a:solidFill>
                  <a:schemeClr val="tx1">
                    <a:lumMod val="75000"/>
                    <a:lumOff val="25000"/>
                  </a:schemeClr>
                </a:solidFill>
                <a:latin typeface="Calibri"/>
                <a:ea typeface="Calibri"/>
                <a:cs typeface="Times New Roman"/>
              </a:rPr>
              <a:t>modern computers</a:t>
            </a:r>
            <a:r>
              <a:rPr lang="lv-LV" sz="3600" dirty="0">
                <a:solidFill>
                  <a:schemeClr val="tx1">
                    <a:lumMod val="75000"/>
                    <a:lumOff val="25000"/>
                  </a:schemeClr>
                </a:solidFill>
                <a:latin typeface="Calibri"/>
                <a:ea typeface="Calibri"/>
                <a:cs typeface="Times New Roman"/>
              </a:rPr>
              <a:t>  and  </a:t>
            </a:r>
            <a:r>
              <a:rPr lang="lv-LV" sz="3600" b="1" dirty="0">
                <a:solidFill>
                  <a:schemeClr val="tx1">
                    <a:lumMod val="75000"/>
                    <a:lumOff val="25000"/>
                  </a:schemeClr>
                </a:solidFill>
                <a:latin typeface="Calibri"/>
                <a:ea typeface="Calibri"/>
                <a:cs typeface="Times New Roman"/>
              </a:rPr>
              <a:t>the fast Internet</a:t>
            </a:r>
            <a:r>
              <a:rPr lang="lv-LV" sz="3600" dirty="0">
                <a:solidFill>
                  <a:schemeClr val="tx1">
                    <a:lumMod val="75000"/>
                    <a:lumOff val="25000"/>
                  </a:schemeClr>
                </a:solidFill>
                <a:latin typeface="Calibri"/>
                <a:ea typeface="Calibri"/>
                <a:cs typeface="Times New Roman"/>
              </a:rPr>
              <a:t>.</a:t>
            </a:r>
            <a:r>
              <a:rPr lang="lv-LV" sz="2400" dirty="0">
                <a:solidFill>
                  <a:schemeClr val="tx1">
                    <a:lumMod val="75000"/>
                    <a:lumOff val="25000"/>
                  </a:schemeClr>
                </a:solidFill>
                <a:latin typeface="Calibri"/>
                <a:ea typeface="Calibri"/>
                <a:cs typeface="Times New Roman"/>
              </a:rPr>
              <a:t/>
            </a:r>
            <a:br>
              <a:rPr lang="lv-LV" sz="2400" dirty="0">
                <a:solidFill>
                  <a:schemeClr val="tx1">
                    <a:lumMod val="75000"/>
                    <a:lumOff val="25000"/>
                  </a:schemeClr>
                </a:solidFill>
                <a:latin typeface="Calibri"/>
                <a:ea typeface="Calibri"/>
                <a:cs typeface="Times New Roman"/>
              </a:rPr>
            </a:br>
            <a:endParaRPr lang="lv-LV" dirty="0">
              <a:solidFill>
                <a:schemeClr val="tx1">
                  <a:lumMod val="75000"/>
                  <a:lumOff val="25000"/>
                </a:schemeClr>
              </a:solidFill>
            </a:endParaRPr>
          </a:p>
        </p:txBody>
      </p:sp>
    </p:spTree>
    <p:extLst>
      <p:ext uri="{BB962C8B-B14F-4D97-AF65-F5344CB8AC3E}">
        <p14:creationId xmlns:p14="http://schemas.microsoft.com/office/powerpoint/2010/main" val="3549225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6202362"/>
          </a:xfrm>
        </p:spPr>
        <p:txBody>
          <a:bodyPr>
            <a:normAutofit/>
          </a:bodyPr>
          <a:lstStyle/>
          <a:p>
            <a:pPr>
              <a:lnSpc>
                <a:spcPct val="115000"/>
              </a:lnSpc>
              <a:spcAft>
                <a:spcPts val="1000"/>
              </a:spcAft>
            </a:pPr>
            <a:r>
              <a:rPr lang="lv-LV" sz="3200" dirty="0">
                <a:solidFill>
                  <a:schemeClr val="tx1">
                    <a:lumMod val="75000"/>
                    <a:lumOff val="25000"/>
                  </a:schemeClr>
                </a:solidFill>
                <a:latin typeface="Calibri"/>
                <a:ea typeface="Calibri"/>
                <a:cs typeface="Times New Roman"/>
              </a:rPr>
              <a:t>That is why we widly use IT technoliges and multi media resourses in teaching-learning prosses..</a:t>
            </a:r>
            <a:br>
              <a:rPr lang="lv-LV" sz="3200" dirty="0">
                <a:solidFill>
                  <a:schemeClr val="tx1">
                    <a:lumMod val="75000"/>
                    <a:lumOff val="25000"/>
                  </a:schemeClr>
                </a:solidFill>
                <a:latin typeface="Calibri"/>
                <a:ea typeface="Calibri"/>
                <a:cs typeface="Times New Roman"/>
              </a:rPr>
            </a:br>
            <a:r>
              <a:rPr lang="lv-LV" sz="3200" dirty="0">
                <a:solidFill>
                  <a:schemeClr val="tx1">
                    <a:lumMod val="75000"/>
                    <a:lumOff val="25000"/>
                  </a:schemeClr>
                </a:solidFill>
                <a:latin typeface="Calibri"/>
                <a:ea typeface="Calibri"/>
                <a:cs typeface="Times New Roman"/>
              </a:rPr>
              <a:t>We usually  combine ITC and cooperating learning  methods which are based on multiply intelligence approach and  focused on developing communication skills and their practical application</a:t>
            </a:r>
            <a:r>
              <a:rPr lang="lv-LV" sz="3200" dirty="0" smtClean="0">
                <a:solidFill>
                  <a:schemeClr val="tx1">
                    <a:lumMod val="75000"/>
                    <a:lumOff val="25000"/>
                  </a:schemeClr>
                </a:solidFill>
                <a:latin typeface="Calibri"/>
                <a:ea typeface="Calibri"/>
                <a:cs typeface="Times New Roman"/>
              </a:rPr>
              <a:t>.</a:t>
            </a:r>
            <a:br>
              <a:rPr lang="lv-LV" sz="3200" dirty="0" smtClean="0">
                <a:solidFill>
                  <a:schemeClr val="tx1">
                    <a:lumMod val="75000"/>
                    <a:lumOff val="25000"/>
                  </a:schemeClr>
                </a:solidFill>
                <a:latin typeface="Calibri"/>
                <a:ea typeface="Calibri"/>
                <a:cs typeface="Times New Roman"/>
              </a:rPr>
            </a:br>
            <a:r>
              <a:rPr lang="lv-LV" sz="3200" dirty="0">
                <a:solidFill>
                  <a:schemeClr val="tx1">
                    <a:lumMod val="75000"/>
                    <a:lumOff val="25000"/>
                  </a:schemeClr>
                </a:solidFill>
                <a:latin typeface="Calibri"/>
                <a:ea typeface="Calibri"/>
                <a:cs typeface="Times New Roman"/>
              </a:rPr>
              <a:t>Today we would like to show you two main ways how we use ITC and Multi Media Resourses.</a:t>
            </a:r>
            <a:r>
              <a:rPr lang="lv-LV" sz="1800" dirty="0">
                <a:solidFill>
                  <a:schemeClr val="tx1">
                    <a:lumMod val="75000"/>
                    <a:lumOff val="25000"/>
                  </a:schemeClr>
                </a:solidFill>
                <a:latin typeface="Calibri"/>
                <a:ea typeface="Calibri"/>
                <a:cs typeface="Times New Roman"/>
              </a:rPr>
              <a:t/>
            </a:r>
            <a:br>
              <a:rPr lang="lv-LV" sz="1800" dirty="0">
                <a:solidFill>
                  <a:schemeClr val="tx1">
                    <a:lumMod val="75000"/>
                    <a:lumOff val="25000"/>
                  </a:schemeClr>
                </a:solidFill>
                <a:latin typeface="Calibri"/>
                <a:ea typeface="Calibri"/>
                <a:cs typeface="Times New Roman"/>
              </a:rPr>
            </a:br>
            <a:r>
              <a:rPr lang="lv-LV" sz="2400" dirty="0">
                <a:solidFill>
                  <a:schemeClr val="tx1">
                    <a:lumMod val="75000"/>
                    <a:lumOff val="25000"/>
                  </a:schemeClr>
                </a:solidFill>
                <a:latin typeface="Calibri"/>
                <a:ea typeface="Calibri"/>
                <a:cs typeface="Times New Roman"/>
              </a:rPr>
              <a:t/>
            </a:r>
            <a:br>
              <a:rPr lang="lv-LV" sz="2400" dirty="0">
                <a:solidFill>
                  <a:schemeClr val="tx1">
                    <a:lumMod val="75000"/>
                    <a:lumOff val="25000"/>
                  </a:schemeClr>
                </a:solidFill>
                <a:latin typeface="Calibri"/>
                <a:ea typeface="Calibri"/>
                <a:cs typeface="Times New Roman"/>
              </a:rPr>
            </a:br>
            <a:endParaRPr lang="lv-LV" dirty="0">
              <a:solidFill>
                <a:schemeClr val="tx1">
                  <a:lumMod val="75000"/>
                  <a:lumOff val="25000"/>
                </a:schemeClr>
              </a:solidFill>
            </a:endParaRPr>
          </a:p>
        </p:txBody>
      </p:sp>
    </p:spTree>
    <p:extLst>
      <p:ext uri="{BB962C8B-B14F-4D97-AF65-F5344CB8AC3E}">
        <p14:creationId xmlns:p14="http://schemas.microsoft.com/office/powerpoint/2010/main" val="2389769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nSpc>
                <a:spcPct val="115000"/>
              </a:lnSpc>
              <a:spcAft>
                <a:spcPts val="1000"/>
              </a:spcAft>
            </a:pPr>
            <a:r>
              <a:rPr lang="lv-LV" sz="3200" b="1" dirty="0">
                <a:solidFill>
                  <a:schemeClr val="tx1">
                    <a:lumMod val="95000"/>
                    <a:lumOff val="5000"/>
                  </a:schemeClr>
                </a:solidFill>
                <a:latin typeface="Calibri"/>
                <a:ea typeface="Calibri"/>
                <a:cs typeface="Times New Roman"/>
              </a:rPr>
              <a:t>1.IT </a:t>
            </a:r>
            <a:r>
              <a:rPr lang="lv-LV" sz="3200" b="1" dirty="0">
                <a:solidFill>
                  <a:schemeClr val="tx1">
                    <a:lumMod val="85000"/>
                    <a:lumOff val="15000"/>
                  </a:schemeClr>
                </a:solidFill>
                <a:latin typeface="Calibri"/>
                <a:ea typeface="Calibri"/>
                <a:cs typeface="Times New Roman"/>
              </a:rPr>
              <a:t>Technologies</a:t>
            </a:r>
            <a:r>
              <a:rPr lang="lv-LV" sz="3200" b="1" dirty="0">
                <a:solidFill>
                  <a:schemeClr val="tx1">
                    <a:lumMod val="95000"/>
                    <a:lumOff val="5000"/>
                  </a:schemeClr>
                </a:solidFill>
                <a:latin typeface="Calibri"/>
                <a:ea typeface="Calibri"/>
                <a:cs typeface="Times New Roman"/>
              </a:rPr>
              <a:t> in the </a:t>
            </a:r>
            <a:r>
              <a:rPr lang="lv-LV" sz="3200" b="1" dirty="0" smtClean="0">
                <a:solidFill>
                  <a:schemeClr val="tx1">
                    <a:lumMod val="95000"/>
                    <a:lumOff val="5000"/>
                  </a:schemeClr>
                </a:solidFill>
                <a:latin typeface="Calibri"/>
                <a:ea typeface="Calibri"/>
                <a:cs typeface="Times New Roman"/>
              </a:rPr>
              <a:t>classroom</a:t>
            </a:r>
            <a:endParaRPr lang="lv-LV" dirty="0">
              <a:solidFill>
                <a:schemeClr val="tx1">
                  <a:lumMod val="95000"/>
                  <a:lumOff val="5000"/>
                </a:schemeClr>
              </a:solidFill>
            </a:endParaRPr>
          </a:p>
        </p:txBody>
      </p:sp>
      <p:sp>
        <p:nvSpPr>
          <p:cNvPr id="3" name="Content Placeholder 2"/>
          <p:cNvSpPr>
            <a:spLocks noGrp="1"/>
          </p:cNvSpPr>
          <p:nvPr>
            <p:ph sz="quarter" idx="1"/>
          </p:nvPr>
        </p:nvSpPr>
        <p:spPr>
          <a:xfrm>
            <a:off x="457200" y="1143000"/>
            <a:ext cx="8001000" cy="5330952"/>
          </a:xfrm>
        </p:spPr>
        <p:txBody>
          <a:bodyPr>
            <a:normAutofit/>
          </a:bodyPr>
          <a:lstStyle/>
          <a:p>
            <a:pPr marL="342900" lvl="0" indent="-342900">
              <a:lnSpc>
                <a:spcPct val="115000"/>
              </a:lnSpc>
              <a:spcAft>
                <a:spcPts val="1000"/>
              </a:spcAft>
              <a:buFont typeface="Arial"/>
              <a:buChar char="•"/>
              <a:tabLst>
                <a:tab pos="457200" algn="l"/>
              </a:tabLst>
            </a:pPr>
            <a:r>
              <a:rPr lang="lv-LV" dirty="0" smtClean="0">
                <a:solidFill>
                  <a:schemeClr val="tx1">
                    <a:lumMod val="75000"/>
                    <a:lumOff val="25000"/>
                  </a:schemeClr>
                </a:solidFill>
                <a:latin typeface="Calibri"/>
                <a:ea typeface="Calibri"/>
                <a:cs typeface="Times New Roman"/>
              </a:rPr>
              <a:t>WE WORK WITH DIFFERENT WEB-SITES WHICH INCLUDE INTERACTIVE AND MULTIMEDIAMATERIAL (AS FOR TEACHERS AS FOR STUDENTS)  SUCH AS VIDEOS,BLOGS, DISCUSSION FORUMS, DIFFERENT KINDS OF ACTIVITIES, WHICH CAN BE DONE ONLINE.TEACHER CREATE DIFFERENT WORKSHEETS WHICH THEY CAN USE AT THE LESSON.</a:t>
            </a:r>
            <a:endParaRPr lang="lv-LV" sz="1800" dirty="0" smtClean="0">
              <a:solidFill>
                <a:schemeClr val="tx1">
                  <a:lumMod val="75000"/>
                  <a:lumOff val="25000"/>
                </a:schemeClr>
              </a:solidFill>
              <a:latin typeface="Calibri"/>
              <a:ea typeface="Calibri"/>
              <a:cs typeface="Times New Roman"/>
            </a:endParaRPr>
          </a:p>
          <a:p>
            <a:pPr marL="342900" lvl="0" indent="-342900">
              <a:lnSpc>
                <a:spcPct val="115000"/>
              </a:lnSpc>
              <a:spcAft>
                <a:spcPts val="1000"/>
              </a:spcAft>
              <a:buFont typeface="Arial"/>
              <a:buChar char="•"/>
              <a:tabLst>
                <a:tab pos="457200" algn="l"/>
              </a:tabLst>
            </a:pPr>
            <a:r>
              <a:rPr lang="lv-LV" dirty="0" smtClean="0">
                <a:solidFill>
                  <a:schemeClr val="tx1">
                    <a:lumMod val="75000"/>
                    <a:lumOff val="25000"/>
                  </a:schemeClr>
                </a:solidFill>
                <a:latin typeface="Calibri"/>
                <a:ea typeface="Calibri"/>
                <a:cs typeface="Times New Roman"/>
              </a:rPr>
              <a:t>AS STUDENTS AS TEACHERS MAKE A LOT</a:t>
            </a:r>
            <a:r>
              <a:rPr lang="lv-LV" sz="1800" dirty="0" smtClean="0">
                <a:solidFill>
                  <a:schemeClr val="tx1">
                    <a:lumMod val="75000"/>
                    <a:lumOff val="25000"/>
                  </a:schemeClr>
                </a:solidFill>
                <a:latin typeface="Calibri"/>
                <a:ea typeface="Calibri"/>
                <a:cs typeface="Times New Roman"/>
              </a:rPr>
              <a:t> </a:t>
            </a:r>
            <a:r>
              <a:rPr lang="lv-LV" dirty="0" smtClean="0">
                <a:solidFill>
                  <a:schemeClr val="tx1">
                    <a:lumMod val="75000"/>
                    <a:lumOff val="25000"/>
                  </a:schemeClr>
                </a:solidFill>
                <a:latin typeface="Calibri"/>
                <a:ea typeface="Calibri"/>
                <a:cs typeface="Times New Roman"/>
              </a:rPr>
              <a:t>OF DIFFERENT  PRESENTATIONS WHICH ARE USED AT THE LESSONS IN ORDER TO VISUALIZE AND BETTER  UNDERSTANDING  THE TOPIC OF  THE STUDY.</a:t>
            </a:r>
            <a:endParaRPr lang="lv-LV" sz="1800" dirty="0" smtClean="0">
              <a:solidFill>
                <a:schemeClr val="tx1">
                  <a:lumMod val="75000"/>
                  <a:lumOff val="25000"/>
                </a:schemeClr>
              </a:solidFill>
              <a:latin typeface="Calibri"/>
              <a:ea typeface="Calibri"/>
              <a:cs typeface="Times New Roman"/>
            </a:endParaRPr>
          </a:p>
          <a:p>
            <a:endParaRPr lang="lv-LV" dirty="0">
              <a:solidFill>
                <a:schemeClr val="tx1">
                  <a:lumMod val="75000"/>
                  <a:lumOff val="25000"/>
                </a:schemeClr>
              </a:solidFill>
            </a:endParaRPr>
          </a:p>
        </p:txBody>
      </p:sp>
    </p:spTree>
    <p:extLst>
      <p:ext uri="{BB962C8B-B14F-4D97-AF65-F5344CB8AC3E}">
        <p14:creationId xmlns:p14="http://schemas.microsoft.com/office/powerpoint/2010/main" val="179738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pPr>
              <a:lnSpc>
                <a:spcPct val="115000"/>
              </a:lnSpc>
              <a:spcAft>
                <a:spcPts val="1000"/>
              </a:spcAft>
            </a:pPr>
            <a:r>
              <a:rPr lang="lv-LV" sz="3200" b="1" dirty="0" smtClean="0">
                <a:solidFill>
                  <a:schemeClr val="tx1">
                    <a:lumMod val="85000"/>
                    <a:lumOff val="15000"/>
                  </a:schemeClr>
                </a:solidFill>
                <a:latin typeface="Calibri"/>
                <a:ea typeface="Calibri"/>
                <a:cs typeface="Times New Roman"/>
              </a:rPr>
              <a:t>2</a:t>
            </a:r>
            <a:r>
              <a:rPr lang="lv-LV" sz="3200" b="1" dirty="0">
                <a:solidFill>
                  <a:schemeClr val="tx1">
                    <a:lumMod val="85000"/>
                    <a:lumOff val="15000"/>
                  </a:schemeClr>
                </a:solidFill>
                <a:latin typeface="Calibri"/>
                <a:ea typeface="Calibri"/>
                <a:cs typeface="Times New Roman"/>
              </a:rPr>
              <a:t>. IT Technologies for </a:t>
            </a:r>
            <a:r>
              <a:rPr lang="lv-LV" sz="3200" b="1" dirty="0" smtClean="0">
                <a:solidFill>
                  <a:schemeClr val="tx1">
                    <a:lumMod val="85000"/>
                    <a:lumOff val="15000"/>
                  </a:schemeClr>
                </a:solidFill>
                <a:latin typeface="Calibri"/>
                <a:ea typeface="Calibri"/>
                <a:cs typeface="Times New Roman"/>
              </a:rPr>
              <a:t>self-learning</a:t>
            </a:r>
            <a:endParaRPr lang="lv-LV" dirty="0">
              <a:solidFill>
                <a:schemeClr val="tx1">
                  <a:lumMod val="85000"/>
                  <a:lumOff val="15000"/>
                </a:schemeClr>
              </a:solidFill>
            </a:endParaRPr>
          </a:p>
        </p:txBody>
      </p:sp>
      <p:sp>
        <p:nvSpPr>
          <p:cNvPr id="3" name="Content Placeholder 2"/>
          <p:cNvSpPr>
            <a:spLocks noGrp="1"/>
          </p:cNvSpPr>
          <p:nvPr>
            <p:ph sz="quarter" idx="1"/>
          </p:nvPr>
        </p:nvSpPr>
        <p:spPr>
          <a:xfrm>
            <a:off x="457200" y="1143000"/>
            <a:ext cx="8001000" cy="5330952"/>
          </a:xfrm>
        </p:spPr>
        <p:txBody>
          <a:bodyPr>
            <a:normAutofit/>
          </a:bodyPr>
          <a:lstStyle/>
          <a:p>
            <a:pPr>
              <a:lnSpc>
                <a:spcPct val="115000"/>
              </a:lnSpc>
              <a:spcAft>
                <a:spcPts val="1000"/>
              </a:spcAft>
            </a:pPr>
            <a:r>
              <a:rPr lang="lv-LV" sz="1800" dirty="0" smtClean="0">
                <a:solidFill>
                  <a:schemeClr val="tx1">
                    <a:lumMod val="75000"/>
                    <a:lumOff val="25000"/>
                  </a:schemeClr>
                </a:solidFill>
                <a:latin typeface="Calibri"/>
                <a:ea typeface="Calibri"/>
                <a:cs typeface="Times New Roman"/>
              </a:rPr>
              <a:t>WE HAVE TWO LEARNING MANAGEMENT SYSTEMS:</a:t>
            </a:r>
            <a:endParaRPr lang="lv-LV" sz="1400" dirty="0" smtClean="0">
              <a:solidFill>
                <a:schemeClr val="tx1">
                  <a:lumMod val="75000"/>
                  <a:lumOff val="25000"/>
                </a:schemeClr>
              </a:solidFill>
              <a:latin typeface="Calibri"/>
              <a:ea typeface="Calibri"/>
              <a:cs typeface="Times New Roman"/>
            </a:endParaRPr>
          </a:p>
          <a:p>
            <a:pPr marL="0" indent="0">
              <a:buNone/>
            </a:pPr>
            <a:r>
              <a:rPr lang="lv-LV" sz="1800" dirty="0">
                <a:solidFill>
                  <a:schemeClr val="tx1">
                    <a:lumMod val="75000"/>
                    <a:lumOff val="25000"/>
                  </a:schemeClr>
                </a:solidFill>
                <a:latin typeface="Calibri"/>
                <a:ea typeface="Calibri"/>
                <a:cs typeface="Times New Roman"/>
              </a:rPr>
              <a:t>	</a:t>
            </a:r>
            <a:r>
              <a:rPr lang="lv-LV" dirty="0" smtClean="0">
                <a:solidFill>
                  <a:schemeClr val="tx1">
                    <a:lumMod val="75000"/>
                    <a:lumOff val="25000"/>
                  </a:schemeClr>
                </a:solidFill>
                <a:latin typeface="Calibri"/>
                <a:ea typeface="Calibri"/>
                <a:cs typeface="Times New Roman"/>
              </a:rPr>
              <a:t>uzdevumi.lv      and       MOODLE</a:t>
            </a:r>
          </a:p>
          <a:p>
            <a:pPr marL="0" indent="0">
              <a:buNone/>
            </a:pPr>
            <a:endParaRPr lang="lv-LV" dirty="0" smtClean="0">
              <a:solidFill>
                <a:schemeClr val="tx1">
                  <a:lumMod val="75000"/>
                  <a:lumOff val="25000"/>
                </a:schemeClr>
              </a:solidFill>
              <a:latin typeface="Calibri"/>
              <a:cs typeface="Times New Roman"/>
            </a:endParaRPr>
          </a:p>
          <a:p>
            <a:pPr marL="0" indent="0">
              <a:buNone/>
            </a:pPr>
            <a:endParaRPr lang="lv-LV" dirty="0">
              <a:solidFill>
                <a:schemeClr val="tx1">
                  <a:lumMod val="75000"/>
                  <a:lumOff val="25000"/>
                </a:schemeClr>
              </a:solidFill>
              <a:latin typeface="Calibri"/>
              <a:cs typeface="Times New Roman"/>
            </a:endParaRPr>
          </a:p>
          <a:p>
            <a:pPr marL="0" indent="0">
              <a:buNone/>
            </a:pPr>
            <a:endParaRPr lang="lv-LV" dirty="0" smtClean="0">
              <a:solidFill>
                <a:schemeClr val="tx1">
                  <a:lumMod val="75000"/>
                  <a:lumOff val="25000"/>
                </a:schemeClr>
              </a:solidFill>
              <a:latin typeface="Calibri"/>
              <a:cs typeface="Times New Roman"/>
            </a:endParaRPr>
          </a:p>
          <a:p>
            <a:pPr marL="0" indent="0">
              <a:lnSpc>
                <a:spcPct val="115000"/>
              </a:lnSpc>
              <a:spcAft>
                <a:spcPts val="1000"/>
              </a:spcAft>
              <a:buNone/>
            </a:pPr>
            <a:r>
              <a:rPr lang="lv-LV" dirty="0" smtClean="0">
                <a:solidFill>
                  <a:schemeClr val="tx1">
                    <a:lumMod val="75000"/>
                    <a:lumOff val="25000"/>
                  </a:schemeClr>
                </a:solidFill>
                <a:latin typeface="Calibri"/>
                <a:ea typeface="Calibri"/>
                <a:cs typeface="Times New Roman"/>
              </a:rPr>
              <a:t>THESE ARE </a:t>
            </a:r>
            <a:r>
              <a:rPr lang="lv-LV" b="1" dirty="0" smtClean="0">
                <a:solidFill>
                  <a:schemeClr val="tx1">
                    <a:lumMod val="75000"/>
                    <a:lumOff val="25000"/>
                  </a:schemeClr>
                </a:solidFill>
                <a:latin typeface="Calibri"/>
                <a:ea typeface="Calibri"/>
                <a:cs typeface="Times New Roman"/>
              </a:rPr>
              <a:t>ONLINE PLATFORMS TO INTERACT BEYOND THE CLASSROOM</a:t>
            </a:r>
            <a:r>
              <a:rPr lang="lv-LV" dirty="0" smtClean="0">
                <a:solidFill>
                  <a:schemeClr val="tx1">
                    <a:lumMod val="75000"/>
                    <a:lumOff val="25000"/>
                  </a:schemeClr>
                </a:solidFill>
                <a:latin typeface="Calibri"/>
                <a:ea typeface="Calibri"/>
                <a:cs typeface="Times New Roman"/>
              </a:rPr>
              <a:t>.</a:t>
            </a:r>
          </a:p>
          <a:p>
            <a:pPr marL="0" indent="0">
              <a:lnSpc>
                <a:spcPct val="115000"/>
              </a:lnSpc>
              <a:spcAft>
                <a:spcPts val="1000"/>
              </a:spcAft>
              <a:buNone/>
            </a:pPr>
            <a:r>
              <a:rPr lang="lv-LV" dirty="0" smtClean="0">
                <a:solidFill>
                  <a:schemeClr val="tx1">
                    <a:lumMod val="75000"/>
                    <a:lumOff val="25000"/>
                  </a:schemeClr>
                </a:solidFill>
                <a:latin typeface="Calibri"/>
                <a:ea typeface="Calibri"/>
                <a:cs typeface="Times New Roman"/>
              </a:rPr>
              <a:t>THAT ENABLES LEARNERS AND TEACHERS TO MANAGE THE LEARNING PROCESS </a:t>
            </a:r>
            <a:r>
              <a:rPr lang="lv-LV" b="1" dirty="0" smtClean="0">
                <a:solidFill>
                  <a:schemeClr val="tx1">
                    <a:lumMod val="75000"/>
                    <a:lumOff val="25000"/>
                  </a:schemeClr>
                </a:solidFill>
                <a:latin typeface="Calibri"/>
                <a:ea typeface="Calibri"/>
                <a:cs typeface="Times New Roman"/>
              </a:rPr>
              <a:t>VIA A NUMBER OF ONLINE TOOLS SUCH AS AUTOMATIC MARKING,THE RECORDING OF GRADES IN GRADEBOOK AND THE ABILITY TO CUSTOMISE A COURSE.</a:t>
            </a:r>
            <a:endParaRPr lang="lv-LV" dirty="0" smtClean="0">
              <a:solidFill>
                <a:schemeClr val="tx1">
                  <a:lumMod val="75000"/>
                  <a:lumOff val="25000"/>
                </a:schemeClr>
              </a:solidFill>
              <a:latin typeface="Calibri"/>
              <a:ea typeface="Calibri"/>
              <a:cs typeface="Times New Roman"/>
            </a:endParaRPr>
          </a:p>
          <a:p>
            <a:pPr marL="0" indent="0">
              <a:buNone/>
            </a:pPr>
            <a:endParaRPr lang="lv-LV" dirty="0">
              <a:solidFill>
                <a:schemeClr val="tx1">
                  <a:lumMod val="75000"/>
                  <a:lumOff val="2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2209800"/>
            <a:ext cx="2539683" cy="67301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2209800"/>
            <a:ext cx="2162175" cy="600075"/>
          </a:xfrm>
          <a:prstGeom prst="rect">
            <a:avLst/>
          </a:prstGeom>
        </p:spPr>
      </p:pic>
    </p:spTree>
    <p:extLst>
      <p:ext uri="{BB962C8B-B14F-4D97-AF65-F5344CB8AC3E}">
        <p14:creationId xmlns:p14="http://schemas.microsoft.com/office/powerpoint/2010/main" val="1360036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lnSpc>
                <a:spcPct val="115000"/>
              </a:lnSpc>
              <a:spcAft>
                <a:spcPts val="1000"/>
              </a:spcAft>
              <a:tabLst>
                <a:tab pos="457200" algn="l"/>
              </a:tabLst>
            </a:pPr>
            <a:r>
              <a:rPr lang="lv-LV" sz="3200" b="1" dirty="0" smtClean="0">
                <a:solidFill>
                  <a:schemeClr val="tx1">
                    <a:lumMod val="85000"/>
                    <a:lumOff val="15000"/>
                  </a:schemeClr>
                </a:solidFill>
                <a:latin typeface="Calibri"/>
                <a:ea typeface="Calibri"/>
                <a:cs typeface="Times New Roman"/>
              </a:rPr>
              <a:t>Activities</a:t>
            </a:r>
            <a:r>
              <a:rPr lang="lv-LV" sz="2400" dirty="0">
                <a:solidFill>
                  <a:schemeClr val="tx1">
                    <a:lumMod val="85000"/>
                    <a:lumOff val="15000"/>
                  </a:schemeClr>
                </a:solidFill>
                <a:latin typeface="Calibri"/>
                <a:ea typeface="Calibri"/>
                <a:cs typeface="Times New Roman"/>
              </a:rPr>
              <a:t/>
            </a:r>
            <a:br>
              <a:rPr lang="lv-LV" sz="2400" dirty="0">
                <a:solidFill>
                  <a:schemeClr val="tx1">
                    <a:lumMod val="85000"/>
                    <a:lumOff val="15000"/>
                  </a:schemeClr>
                </a:solidFill>
                <a:latin typeface="Calibri"/>
                <a:ea typeface="Calibri"/>
                <a:cs typeface="Times New Roman"/>
              </a:rPr>
            </a:br>
            <a:endParaRPr lang="lv-LV" dirty="0">
              <a:solidFill>
                <a:schemeClr val="tx1">
                  <a:lumMod val="85000"/>
                  <a:lumOff val="15000"/>
                </a:schemeClr>
              </a:solidFill>
            </a:endParaRPr>
          </a:p>
        </p:txBody>
      </p:sp>
      <p:sp>
        <p:nvSpPr>
          <p:cNvPr id="3" name="Content Placeholder 2"/>
          <p:cNvSpPr>
            <a:spLocks noGrp="1"/>
          </p:cNvSpPr>
          <p:nvPr>
            <p:ph sz="quarter" idx="1"/>
          </p:nvPr>
        </p:nvSpPr>
        <p:spPr/>
        <p:txBody>
          <a:bodyPr>
            <a:normAutofit lnSpcReduction="10000"/>
          </a:bodyPr>
          <a:lstStyle/>
          <a:p>
            <a:pPr marL="342900" lvl="0" indent="-342900">
              <a:lnSpc>
                <a:spcPct val="115000"/>
              </a:lnSpc>
              <a:spcAft>
                <a:spcPts val="1000"/>
              </a:spcAft>
              <a:buFont typeface="Arial"/>
              <a:buChar char="•"/>
              <a:tabLst>
                <a:tab pos="457200" algn="l"/>
              </a:tabLst>
            </a:pPr>
            <a:r>
              <a:rPr lang="lv-LV" b="1" dirty="0" smtClean="0">
                <a:solidFill>
                  <a:schemeClr val="tx1">
                    <a:lumMod val="75000"/>
                    <a:lumOff val="25000"/>
                  </a:schemeClr>
                </a:solidFill>
                <a:latin typeface="Calibri"/>
                <a:ea typeface="Calibri"/>
                <a:cs typeface="Times New Roman"/>
              </a:rPr>
              <a:t>TAKE THE DIAGNOSTIC TESTS ONLINE BEFORE EACH THEME</a:t>
            </a:r>
            <a:endParaRPr lang="lv-LV" dirty="0" smtClean="0">
              <a:solidFill>
                <a:schemeClr val="tx1">
                  <a:lumMod val="75000"/>
                  <a:lumOff val="25000"/>
                </a:schemeClr>
              </a:solidFill>
              <a:latin typeface="Calibri"/>
              <a:ea typeface="Calibri"/>
              <a:cs typeface="Times New Roman"/>
            </a:endParaRPr>
          </a:p>
          <a:p>
            <a:pPr marL="342900" lvl="0" indent="-342900">
              <a:lnSpc>
                <a:spcPct val="115000"/>
              </a:lnSpc>
              <a:spcAft>
                <a:spcPts val="1000"/>
              </a:spcAft>
              <a:buFont typeface="Arial"/>
              <a:buChar char="•"/>
              <a:tabLst>
                <a:tab pos="457200" algn="l"/>
              </a:tabLst>
            </a:pPr>
            <a:r>
              <a:rPr lang="lv-LV" b="1" dirty="0" smtClean="0">
                <a:solidFill>
                  <a:schemeClr val="tx1">
                    <a:lumMod val="75000"/>
                    <a:lumOff val="25000"/>
                  </a:schemeClr>
                </a:solidFill>
                <a:latin typeface="Calibri"/>
                <a:ea typeface="Calibri"/>
                <a:cs typeface="Times New Roman"/>
              </a:rPr>
              <a:t>STUDENTS HAVE OPPORTUNITIES TO LEARN  THEORY AND READ THE EXPLANATIONS AND DO THE PRACTICE EXERCISES ONLINE.</a:t>
            </a:r>
            <a:endParaRPr lang="lv-LV" dirty="0" smtClean="0">
              <a:solidFill>
                <a:schemeClr val="tx1">
                  <a:lumMod val="75000"/>
                  <a:lumOff val="25000"/>
                </a:schemeClr>
              </a:solidFill>
              <a:latin typeface="Calibri"/>
              <a:ea typeface="Calibri"/>
              <a:cs typeface="Times New Roman"/>
            </a:endParaRPr>
          </a:p>
          <a:p>
            <a:pPr marL="342900" lvl="0" indent="-342900">
              <a:lnSpc>
                <a:spcPct val="115000"/>
              </a:lnSpc>
              <a:spcAft>
                <a:spcPts val="1000"/>
              </a:spcAft>
              <a:buFont typeface="Arial"/>
              <a:buChar char="•"/>
              <a:tabLst>
                <a:tab pos="457200" algn="l"/>
              </a:tabLst>
            </a:pPr>
            <a:r>
              <a:rPr lang="lv-LV" b="1" dirty="0" smtClean="0">
                <a:solidFill>
                  <a:schemeClr val="tx1">
                    <a:lumMod val="75000"/>
                    <a:lumOff val="25000"/>
                  </a:schemeClr>
                </a:solidFill>
                <a:latin typeface="Calibri"/>
                <a:ea typeface="Calibri"/>
                <a:cs typeface="Times New Roman"/>
              </a:rPr>
              <a:t>TAKE REGULAR PROGRESSTESTS ONLINE</a:t>
            </a:r>
            <a:endParaRPr lang="lv-LV" dirty="0" smtClean="0">
              <a:solidFill>
                <a:schemeClr val="tx1">
                  <a:lumMod val="75000"/>
                  <a:lumOff val="25000"/>
                </a:schemeClr>
              </a:solidFill>
              <a:latin typeface="Calibri"/>
              <a:ea typeface="Calibri"/>
              <a:cs typeface="Times New Roman"/>
            </a:endParaRPr>
          </a:p>
          <a:p>
            <a:pPr marL="342900" lvl="0" indent="-342900">
              <a:lnSpc>
                <a:spcPct val="115000"/>
              </a:lnSpc>
              <a:spcAft>
                <a:spcPts val="1000"/>
              </a:spcAft>
              <a:buFont typeface="Arial"/>
              <a:buChar char="•"/>
              <a:tabLst>
                <a:tab pos="457200" algn="l"/>
              </a:tabLst>
            </a:pPr>
            <a:r>
              <a:rPr lang="lv-LV" b="1" dirty="0" smtClean="0">
                <a:solidFill>
                  <a:schemeClr val="tx1">
                    <a:lumMod val="75000"/>
                    <a:lumOff val="25000"/>
                  </a:schemeClr>
                </a:solidFill>
                <a:latin typeface="Calibri"/>
                <a:ea typeface="Calibri"/>
                <a:cs typeface="Times New Roman"/>
              </a:rPr>
              <a:t>IF  THE STUDENTS NEED MORE PRACTICE THEY CAN DO THE CATCH-UP EXERCISES ONLINE OR ON THEIR MOBILE PHONES-THEN TAKE THE PROGRESS TEST AGAIN.</a:t>
            </a:r>
            <a:endParaRPr lang="lv-LV" dirty="0" smtClean="0">
              <a:solidFill>
                <a:schemeClr val="tx1">
                  <a:lumMod val="75000"/>
                  <a:lumOff val="25000"/>
                </a:schemeClr>
              </a:solidFill>
              <a:latin typeface="Calibri"/>
              <a:ea typeface="Calibri"/>
              <a:cs typeface="Times New Roman"/>
            </a:endParaRPr>
          </a:p>
          <a:p>
            <a:endParaRPr lang="lv-LV" dirty="0"/>
          </a:p>
        </p:txBody>
      </p:sp>
    </p:spTree>
    <p:extLst>
      <p:ext uri="{BB962C8B-B14F-4D97-AF65-F5344CB8AC3E}">
        <p14:creationId xmlns:p14="http://schemas.microsoft.com/office/powerpoint/2010/main" val="2937411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6202362"/>
          </a:xfrm>
        </p:spPr>
        <p:txBody>
          <a:bodyPr>
            <a:normAutofit fontScale="90000"/>
          </a:bodyPr>
          <a:lstStyle/>
          <a:p>
            <a:pPr marL="228600">
              <a:lnSpc>
                <a:spcPct val="115000"/>
              </a:lnSpc>
              <a:spcAft>
                <a:spcPts val="1000"/>
              </a:spcAft>
            </a:pPr>
            <a:r>
              <a:rPr lang="lv-LV" sz="3200" b="1" dirty="0">
                <a:solidFill>
                  <a:schemeClr val="tx1">
                    <a:lumMod val="75000"/>
                    <a:lumOff val="25000"/>
                  </a:schemeClr>
                </a:solidFill>
                <a:latin typeface="Calibri"/>
                <a:ea typeface="Calibri"/>
                <a:cs typeface="Times New Roman"/>
              </a:rPr>
              <a:t>All the practice exercises can be automatically graded,and instant feedback can be sent to the student.Teachers can use UZDEVUMI.LV  and MOODLE  to assign homework and see their students` progress in the gradebook.</a:t>
            </a:r>
            <a:r>
              <a:rPr lang="lv-LV" sz="3200" dirty="0">
                <a:solidFill>
                  <a:schemeClr val="tx1">
                    <a:lumMod val="75000"/>
                    <a:lumOff val="25000"/>
                  </a:schemeClr>
                </a:solidFill>
                <a:latin typeface="Calibri"/>
                <a:ea typeface="Calibri"/>
                <a:cs typeface="Times New Roman"/>
              </a:rPr>
              <a:t/>
            </a:r>
            <a:br>
              <a:rPr lang="lv-LV" sz="3200" dirty="0">
                <a:solidFill>
                  <a:schemeClr val="tx1">
                    <a:lumMod val="75000"/>
                    <a:lumOff val="25000"/>
                  </a:schemeClr>
                </a:solidFill>
                <a:latin typeface="Calibri"/>
                <a:ea typeface="Calibri"/>
                <a:cs typeface="Times New Roman"/>
              </a:rPr>
            </a:br>
            <a:r>
              <a:rPr lang="lv-LV" sz="3200" b="1" dirty="0">
                <a:solidFill>
                  <a:schemeClr val="tx1">
                    <a:lumMod val="75000"/>
                    <a:lumOff val="25000"/>
                  </a:schemeClr>
                </a:solidFill>
                <a:latin typeface="Calibri"/>
                <a:ea typeface="Calibri"/>
                <a:cs typeface="Times New Roman"/>
              </a:rPr>
              <a:t>If the students need the help  of the teacher they have opportunity to communicate with their teacher by Skype on particular time.</a:t>
            </a:r>
            <a:r>
              <a:rPr lang="lv-LV" sz="3200" dirty="0">
                <a:solidFill>
                  <a:schemeClr val="tx1">
                    <a:lumMod val="75000"/>
                    <a:lumOff val="25000"/>
                  </a:schemeClr>
                </a:solidFill>
                <a:latin typeface="Calibri"/>
                <a:ea typeface="Calibri"/>
                <a:cs typeface="Times New Roman"/>
              </a:rPr>
              <a:t/>
            </a:r>
            <a:br>
              <a:rPr lang="lv-LV" sz="3200" dirty="0">
                <a:solidFill>
                  <a:schemeClr val="tx1">
                    <a:lumMod val="75000"/>
                    <a:lumOff val="25000"/>
                  </a:schemeClr>
                </a:solidFill>
                <a:latin typeface="Calibri"/>
                <a:ea typeface="Calibri"/>
                <a:cs typeface="Times New Roman"/>
              </a:rPr>
            </a:br>
            <a:r>
              <a:rPr lang="lv-LV" sz="3200" b="1" dirty="0">
                <a:solidFill>
                  <a:schemeClr val="tx1">
                    <a:lumMod val="75000"/>
                    <a:lumOff val="25000"/>
                  </a:schemeClr>
                </a:solidFill>
                <a:latin typeface="Calibri"/>
                <a:ea typeface="Calibri"/>
                <a:cs typeface="Times New Roman"/>
              </a:rPr>
              <a:t>These systems are created for such students who can`t attend school regulary or live abroad  .</a:t>
            </a:r>
            <a:r>
              <a:rPr lang="lv-LV" sz="3200" dirty="0">
                <a:solidFill>
                  <a:schemeClr val="tx1">
                    <a:lumMod val="75000"/>
                    <a:lumOff val="25000"/>
                  </a:schemeClr>
                </a:solidFill>
                <a:latin typeface="Calibri"/>
                <a:ea typeface="Calibri"/>
                <a:cs typeface="Times New Roman"/>
              </a:rPr>
              <a:t/>
            </a:r>
            <a:br>
              <a:rPr lang="lv-LV" sz="3200" dirty="0">
                <a:solidFill>
                  <a:schemeClr val="tx1">
                    <a:lumMod val="75000"/>
                    <a:lumOff val="25000"/>
                  </a:schemeClr>
                </a:solidFill>
                <a:latin typeface="Calibri"/>
                <a:ea typeface="Calibri"/>
                <a:cs typeface="Times New Roman"/>
              </a:rPr>
            </a:br>
            <a:endParaRPr lang="lv-LV" dirty="0">
              <a:solidFill>
                <a:schemeClr val="tx1">
                  <a:lumMod val="75000"/>
                  <a:lumOff val="25000"/>
                </a:schemeClr>
              </a:solidFill>
            </a:endParaRPr>
          </a:p>
        </p:txBody>
      </p:sp>
    </p:spTree>
    <p:extLst>
      <p:ext uri="{BB962C8B-B14F-4D97-AF65-F5344CB8AC3E}">
        <p14:creationId xmlns:p14="http://schemas.microsoft.com/office/powerpoint/2010/main" val="1974079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nSpc>
                <a:spcPct val="115000"/>
              </a:lnSpc>
              <a:spcAft>
                <a:spcPts val="1000"/>
              </a:spcAft>
            </a:pPr>
            <a:r>
              <a:rPr lang="lv-LV" sz="3200" dirty="0">
                <a:solidFill>
                  <a:schemeClr val="tx1">
                    <a:lumMod val="75000"/>
                    <a:lumOff val="25000"/>
                  </a:schemeClr>
                </a:solidFill>
                <a:latin typeface="Calibri"/>
                <a:ea typeface="Calibri"/>
                <a:cs typeface="Times New Roman"/>
              </a:rPr>
              <a:t>Today`s students are very sophisticated. They have an amazing ability to multi-task, They  also have a poin of view, we have to value that and seek it out.</a:t>
            </a:r>
            <a:br>
              <a:rPr lang="lv-LV" sz="3200" dirty="0">
                <a:solidFill>
                  <a:schemeClr val="tx1">
                    <a:lumMod val="75000"/>
                    <a:lumOff val="25000"/>
                  </a:schemeClr>
                </a:solidFill>
                <a:latin typeface="Calibri"/>
                <a:ea typeface="Calibri"/>
                <a:cs typeface="Times New Roman"/>
              </a:rPr>
            </a:br>
            <a:r>
              <a:rPr lang="lv-LV" sz="3200" dirty="0">
                <a:solidFill>
                  <a:schemeClr val="tx1">
                    <a:lumMod val="75000"/>
                    <a:lumOff val="25000"/>
                  </a:schemeClr>
                </a:solidFill>
                <a:latin typeface="Calibri"/>
                <a:ea typeface="Calibri"/>
                <a:cs typeface="Times New Roman"/>
              </a:rPr>
              <a:t>Our task is to educate our students whole`s being so they can face to the future.</a:t>
            </a:r>
            <a:br>
              <a:rPr lang="lv-LV" sz="3200" dirty="0">
                <a:solidFill>
                  <a:schemeClr val="tx1">
                    <a:lumMod val="75000"/>
                    <a:lumOff val="25000"/>
                  </a:schemeClr>
                </a:solidFill>
                <a:latin typeface="Calibri"/>
                <a:ea typeface="Calibri"/>
                <a:cs typeface="Times New Roman"/>
              </a:rPr>
            </a:br>
            <a:r>
              <a:rPr lang="lv-LV" sz="3200" dirty="0">
                <a:solidFill>
                  <a:schemeClr val="tx1">
                    <a:lumMod val="75000"/>
                    <a:lumOff val="25000"/>
                  </a:schemeClr>
                </a:solidFill>
                <a:latin typeface="Calibri"/>
                <a:ea typeface="Calibri"/>
                <a:cs typeface="Times New Roman"/>
              </a:rPr>
              <a:t>Our short-term objectives may be different: we may help children pass school –leaving exams, understand maths formulae or take part in community projects. But ultimately our long-term objectives are to help children develop a passion for and curiosity about life, to give them confidence in their own idejas, to help them become open –minded and  global citizens</a:t>
            </a:r>
            <a:r>
              <a:rPr lang="lv-LV" sz="3200" dirty="0" smtClean="0">
                <a:solidFill>
                  <a:schemeClr val="tx1">
                    <a:lumMod val="75000"/>
                    <a:lumOff val="25000"/>
                  </a:schemeClr>
                </a:solidFill>
                <a:latin typeface="Calibri"/>
                <a:ea typeface="Calibri"/>
                <a:cs typeface="Times New Roman"/>
              </a:rPr>
              <a:t>.</a:t>
            </a:r>
            <a:endParaRPr lang="lv-LV" dirty="0">
              <a:solidFill>
                <a:schemeClr val="tx1">
                  <a:lumMod val="75000"/>
                  <a:lumOff val="25000"/>
                </a:schemeClr>
              </a:solidFill>
            </a:endParaRPr>
          </a:p>
        </p:txBody>
      </p:sp>
    </p:spTree>
    <p:extLst>
      <p:ext uri="{BB962C8B-B14F-4D97-AF65-F5344CB8AC3E}">
        <p14:creationId xmlns:p14="http://schemas.microsoft.com/office/powerpoint/2010/main" val="1906082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239</TotalTime>
  <Words>292</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Using IT tehnologies and cooperative methods of teaching at lessons</vt:lpstr>
      <vt:lpstr>We live a modern age of technologies and changes. We think too much about effective methods of teaching and not enough about effective methods of learning.That is why we mostly try to focuse on the developing and improving the learning process. The learning process means not only memorizing but understanding.I hear.  I forget . I do. I understand</vt:lpstr>
      <vt:lpstr>Today schools in Latvia are very well equiped by different  IT technologies. Most of the classrooms  have interactive white boards , document cameras with screens, TV sets and all the classroms are equiped  with modern computers  and  the fast Internet. </vt:lpstr>
      <vt:lpstr>That is why we widly use IT technoliges and multi media resourses in teaching-learning prosses.. We usually  combine ITC and cooperating learning  methods which are based on multiply intelligence approach and  focused on developing communication skills and their practical application. Today we would like to show you two main ways how we use ITC and Multi Media Resourses.  </vt:lpstr>
      <vt:lpstr>1.IT Technologies in the classroom</vt:lpstr>
      <vt:lpstr>2. IT Technologies for self-learning</vt:lpstr>
      <vt:lpstr>Activities </vt:lpstr>
      <vt:lpstr>All the practice exercises can be automatically graded,and instant feedback can be sent to the student.Teachers can use UZDEVUMI.LV  and MOODLE  to assign homework and see their students` progress in the gradebook. If the students need the help  of the teacher they have opportunity to communicate with their teacher by Skype on particular time. These systems are created for such students who can`t attend school regulary or live abroad  . </vt:lpstr>
      <vt:lpstr>Today`s students are very sophisticated. They have an amazing ability to multi-task, They  also have a poin of view, we have to value that and seek it out. Our task is to educate our students whole`s being so they can face to the future. Our short-term objectives may be different: we may help children pass school –leaving exams, understand maths formulae or take part in community projects. But ultimately our long-term objectives are to help children develop a passion for and curiosity about life, to give them confidence in their own idejas, to help them become open –minded and  global citizens.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NVSK skolotajs</dc:creator>
  <cp:lastModifiedBy>NVSK skolotajs</cp:lastModifiedBy>
  <cp:revision>5</cp:revision>
  <dcterms:created xsi:type="dcterms:W3CDTF">2006-08-16T00:00:00Z</dcterms:created>
  <dcterms:modified xsi:type="dcterms:W3CDTF">2015-10-25T00:18:05Z</dcterms:modified>
</cp:coreProperties>
</file>