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63" r:id="rId6"/>
    <p:sldId id="267" r:id="rId7"/>
    <p:sldId id="264" r:id="rId8"/>
    <p:sldId id="265" r:id="rId9"/>
    <p:sldId id="257" r:id="rId10"/>
    <p:sldId id="260" r:id="rId11"/>
    <p:sldId id="261" r:id="rId1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8694138232720907"/>
          <c:y val="0"/>
          <c:w val="0.46157261592300963"/>
          <c:h val="0.83309419655876349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strRef>
              <c:f>Sheet1!$A$3:$A$5</c:f>
              <c:strCache>
                <c:ptCount val="3"/>
                <c:pt idx="0">
                  <c:v>I need to support my family</c:v>
                </c:pt>
                <c:pt idx="1">
                  <c:v>I didn`t want to go</c:v>
                </c:pt>
                <c:pt idx="2">
                  <c:v>I need to work (financial problems)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54400"/>
        <c:axId val="51038464"/>
        <c:axId val="0"/>
      </c:bar3DChart>
      <c:catAx>
        <c:axId val="296544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51038464"/>
        <c:crosses val="autoZero"/>
        <c:auto val="1"/>
        <c:lblAlgn val="ctr"/>
        <c:lblOffset val="100"/>
        <c:noMultiLvlLbl val="0"/>
      </c:catAx>
      <c:valAx>
        <c:axId val="51038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965440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strRef>
              <c:f>Sheet1!$A$20:$A$22</c:f>
              <c:strCache>
                <c:ptCount val="3"/>
                <c:pt idx="0">
                  <c:v>Good</c:v>
                </c:pt>
                <c:pt idx="1">
                  <c:v>Satisfacory</c:v>
                </c:pt>
                <c:pt idx="2">
                  <c:v>Very good</c:v>
                </c:pt>
              </c:strCache>
            </c:strRef>
          </c:cat>
          <c:val>
            <c:numRef>
              <c:f>Sheet1!$B$20:$B$22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121216"/>
        <c:axId val="88609920"/>
        <c:axId val="0"/>
      </c:bar3DChart>
      <c:catAx>
        <c:axId val="781212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88609920"/>
        <c:crosses val="autoZero"/>
        <c:auto val="1"/>
        <c:lblAlgn val="ctr"/>
        <c:lblOffset val="100"/>
        <c:noMultiLvlLbl val="0"/>
      </c:catAx>
      <c:valAx>
        <c:axId val="886099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12121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Sheet1!$B$33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Sheet1!$A$34:$A$41</c:f>
              <c:strCache>
                <c:ptCount val="8"/>
                <c:pt idx="0">
                  <c:v>I liked my teacher</c:v>
                </c:pt>
                <c:pt idx="1">
                  <c:v>I hade problems with my teacher</c:v>
                </c:pt>
                <c:pt idx="2">
                  <c:v>I learned a lot at school</c:v>
                </c:pt>
                <c:pt idx="3">
                  <c:v>I had lots of friends at school</c:v>
                </c:pt>
                <c:pt idx="4">
                  <c:v>I like my classes</c:v>
                </c:pt>
                <c:pt idx="5">
                  <c:v>I liked going to school</c:v>
                </c:pt>
                <c:pt idx="6">
                  <c:v>There were fights between students</c:v>
                </c:pt>
                <c:pt idx="7">
                  <c:v>There were social activities at school</c:v>
                </c:pt>
              </c:strCache>
            </c:strRef>
          </c:cat>
          <c:val>
            <c:numRef>
              <c:f>Sheet1!$B$34:$B$41</c:f>
              <c:numCache>
                <c:formatCode>General</c:formatCode>
                <c:ptCount val="8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Sheet1!$C$33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Sheet1!$A$34:$A$41</c:f>
              <c:strCache>
                <c:ptCount val="8"/>
                <c:pt idx="0">
                  <c:v>I liked my teacher</c:v>
                </c:pt>
                <c:pt idx="1">
                  <c:v>I hade problems with my teacher</c:v>
                </c:pt>
                <c:pt idx="2">
                  <c:v>I learned a lot at school</c:v>
                </c:pt>
                <c:pt idx="3">
                  <c:v>I had lots of friends at school</c:v>
                </c:pt>
                <c:pt idx="4">
                  <c:v>I like my classes</c:v>
                </c:pt>
                <c:pt idx="5">
                  <c:v>I liked going to school</c:v>
                </c:pt>
                <c:pt idx="6">
                  <c:v>There were fights between students</c:v>
                </c:pt>
                <c:pt idx="7">
                  <c:v>There were social activities at school</c:v>
                </c:pt>
              </c:strCache>
            </c:strRef>
          </c:cat>
          <c:val>
            <c:numRef>
              <c:f>Sheet1!$C$34:$C$41</c:f>
              <c:numCache>
                <c:formatCode>General</c:formatCode>
                <c:ptCount val="8"/>
                <c:pt idx="6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Sheet1!$D$33</c:f>
              <c:strCache>
                <c:ptCount val="1"/>
                <c:pt idx="0">
                  <c:v>Sometimes</c:v>
                </c:pt>
              </c:strCache>
            </c:strRef>
          </c:tx>
          <c:invertIfNegative val="0"/>
          <c:cat>
            <c:strRef>
              <c:f>Sheet1!$A$34:$A$41</c:f>
              <c:strCache>
                <c:ptCount val="8"/>
                <c:pt idx="0">
                  <c:v>I liked my teacher</c:v>
                </c:pt>
                <c:pt idx="1">
                  <c:v>I hade problems with my teacher</c:v>
                </c:pt>
                <c:pt idx="2">
                  <c:v>I learned a lot at school</c:v>
                </c:pt>
                <c:pt idx="3">
                  <c:v>I had lots of friends at school</c:v>
                </c:pt>
                <c:pt idx="4">
                  <c:v>I like my classes</c:v>
                </c:pt>
                <c:pt idx="5">
                  <c:v>I liked going to school</c:v>
                </c:pt>
                <c:pt idx="6">
                  <c:v>There were fights between students</c:v>
                </c:pt>
                <c:pt idx="7">
                  <c:v>There were social activities at school</c:v>
                </c:pt>
              </c:strCache>
            </c:strRef>
          </c:cat>
          <c:val>
            <c:numRef>
              <c:f>Sheet1!$D$34:$D$41</c:f>
              <c:numCache>
                <c:formatCode>General</c:formatCode>
                <c:ptCount val="8"/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60192"/>
        <c:axId val="29738112"/>
        <c:axId val="0"/>
      </c:bar3DChart>
      <c:catAx>
        <c:axId val="2956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29738112"/>
        <c:crosses val="autoZero"/>
        <c:auto val="1"/>
        <c:lblAlgn val="ctr"/>
        <c:lblOffset val="100"/>
        <c:noMultiLvlLbl val="0"/>
      </c:catAx>
      <c:valAx>
        <c:axId val="2973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560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00231583463915"/>
          <c:y val="0.43688296429772644"/>
          <c:w val="0.11454833562554352"/>
          <c:h val="0.17938627062746454"/>
        </c:manualLayout>
      </c:layout>
      <c:overlay val="0"/>
      <c:txPr>
        <a:bodyPr/>
        <a:lstStyle/>
        <a:p>
          <a:pPr>
            <a:defRPr sz="12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Sheet1!$B$50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Sheet1!$A$51:$A$56</c:f>
              <c:strCache>
                <c:ptCount val="6"/>
                <c:pt idx="0">
                  <c:v>Having a profession</c:v>
                </c:pt>
                <c:pt idx="1">
                  <c:v>Avoiding the punishment for not going to school</c:v>
                </c:pt>
                <c:pt idx="2">
                  <c:v>Being a good citizer</c:v>
                </c:pt>
                <c:pt idx="3">
                  <c:v>Having a happy marriage</c:v>
                </c:pt>
                <c:pt idx="4">
                  <c:v>Supporting family</c:v>
                </c:pt>
                <c:pt idx="5">
                  <c:v>Bringing up children well</c:v>
                </c:pt>
              </c:strCache>
            </c:strRef>
          </c:cat>
          <c:val>
            <c:numRef>
              <c:f>Sheet1!$B$51:$B$56</c:f>
              <c:numCache>
                <c:formatCode>General</c:formatCode>
                <c:ptCount val="6"/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Sheet1!$C$50</c:f>
              <c:strCache>
                <c:ptCount val="1"/>
                <c:pt idx="0">
                  <c:v>Sometimes is important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Sheet1!$A$51:$A$56</c:f>
              <c:strCache>
                <c:ptCount val="6"/>
                <c:pt idx="0">
                  <c:v>Having a profession</c:v>
                </c:pt>
                <c:pt idx="1">
                  <c:v>Avoiding the punishment for not going to school</c:v>
                </c:pt>
                <c:pt idx="2">
                  <c:v>Being a good citizer</c:v>
                </c:pt>
                <c:pt idx="3">
                  <c:v>Having a happy marriage</c:v>
                </c:pt>
                <c:pt idx="4">
                  <c:v>Supporting family</c:v>
                </c:pt>
                <c:pt idx="5">
                  <c:v>Bringing up children well</c:v>
                </c:pt>
              </c:strCache>
            </c:strRef>
          </c:cat>
          <c:val>
            <c:numRef>
              <c:f>Sheet1!$C$51:$C$56</c:f>
              <c:numCache>
                <c:formatCode>General</c:formatCode>
                <c:ptCount val="6"/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Sheet1!$D$50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Sheet1!$A$51:$A$56</c:f>
              <c:strCache>
                <c:ptCount val="6"/>
                <c:pt idx="0">
                  <c:v>Having a profession</c:v>
                </c:pt>
                <c:pt idx="1">
                  <c:v>Avoiding the punishment for not going to school</c:v>
                </c:pt>
                <c:pt idx="2">
                  <c:v>Being a good citizer</c:v>
                </c:pt>
                <c:pt idx="3">
                  <c:v>Having a happy marriage</c:v>
                </c:pt>
                <c:pt idx="4">
                  <c:v>Supporting family</c:v>
                </c:pt>
                <c:pt idx="5">
                  <c:v>Bringing up children well</c:v>
                </c:pt>
              </c:strCache>
            </c:strRef>
          </c:cat>
          <c:val>
            <c:numRef>
              <c:f>Sheet1!$D$51:$D$56</c:f>
              <c:numCache>
                <c:formatCode>General</c:formatCode>
                <c:ptCount val="6"/>
                <c:pt idx="0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90880"/>
        <c:axId val="29559424"/>
        <c:axId val="0"/>
      </c:bar3DChart>
      <c:catAx>
        <c:axId val="29290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29559424"/>
        <c:crosses val="autoZero"/>
        <c:auto val="1"/>
        <c:lblAlgn val="ctr"/>
        <c:lblOffset val="100"/>
        <c:noMultiLvlLbl val="0"/>
      </c:catAx>
      <c:valAx>
        <c:axId val="29559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290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56EDB2D-8B2C-4A59-AF74-E01EE5130C1B}" type="slidenum">
              <a:rPr lang="lv-LV" smtClean="0"/>
              <a:t>‹#›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C2AED18-6914-4A19-A01F-0C15DE8E5A01}" type="datetimeFigureOut">
              <a:rPr lang="lv-LV" smtClean="0"/>
              <a:t>2015.01.14.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543800" cy="2593975"/>
          </a:xfrm>
        </p:spPr>
        <p:txBody>
          <a:bodyPr/>
          <a:lstStyle/>
          <a:p>
            <a:pPr algn="ctr"/>
            <a:r>
              <a:rPr lang="lv-LV" sz="5400" b="1" dirty="0" smtClean="0">
                <a:solidFill>
                  <a:schemeClr val="tx1"/>
                </a:solidFill>
              </a:rPr>
              <a:t>HIGH SCHOOL DROPOUTS </a:t>
            </a:r>
            <a:br>
              <a:rPr lang="lv-LV" sz="5400" b="1" dirty="0" smtClean="0">
                <a:solidFill>
                  <a:schemeClr val="tx1"/>
                </a:solidFill>
              </a:rPr>
            </a:br>
            <a:r>
              <a:rPr lang="lv-LV" sz="4800" dirty="0" smtClean="0">
                <a:solidFill>
                  <a:schemeClr val="tx1"/>
                </a:solidFill>
              </a:rPr>
              <a:t>(</a:t>
            </a:r>
            <a:r>
              <a:rPr lang="lv-LV" sz="4800" dirty="0" err="1" smtClean="0">
                <a:solidFill>
                  <a:schemeClr val="tx1"/>
                </a:solidFill>
              </a:rPr>
              <a:t>Questionnaire</a:t>
            </a:r>
            <a:r>
              <a:rPr lang="lv-LV" sz="4800" dirty="0" smtClean="0">
                <a:solidFill>
                  <a:schemeClr val="tx1"/>
                </a:solidFill>
              </a:rPr>
              <a:t> </a:t>
            </a:r>
            <a:r>
              <a:rPr lang="lv-LV" sz="4800" dirty="0" err="1" smtClean="0">
                <a:solidFill>
                  <a:schemeClr val="tx1"/>
                </a:solidFill>
              </a:rPr>
              <a:t>results</a:t>
            </a:r>
            <a:r>
              <a:rPr lang="lv-LV" sz="4800" dirty="0" smtClean="0">
                <a:solidFill>
                  <a:schemeClr val="tx1"/>
                </a:solidFill>
              </a:rPr>
              <a:t>)</a:t>
            </a:r>
            <a:endParaRPr lang="lv-LV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61760" cy="10668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Let`s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Latvia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60648"/>
            <a:ext cx="2000250" cy="571500"/>
          </a:xfrm>
          <a:prstGeom prst="rect">
            <a:avLst/>
          </a:prstGeom>
        </p:spPr>
      </p:pic>
      <p:pic>
        <p:nvPicPr>
          <p:cNvPr id="5" name="Picture 4" descr="mazzvirb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212" y="5733256"/>
            <a:ext cx="713105" cy="43688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6905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err="1" smtClean="0">
                <a:solidFill>
                  <a:schemeClr val="tx1"/>
                </a:solidFill>
              </a:rPr>
              <a:t>Recommendations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solution in cases of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more social events and unification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more parent meetings to promote cooperation between schools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does not have a gym, art and music of the Cabinet, but it should be addressed in recommending where to have the opportunity to attend extra-curricular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that`s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becouse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farther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lv-LV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more emphasis on distance learning method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620000" cy="1143000"/>
          </a:xfrm>
        </p:spPr>
        <p:txBody>
          <a:bodyPr/>
          <a:lstStyle/>
          <a:p>
            <a:pPr algn="ctr"/>
            <a:r>
              <a:rPr lang="lv-LV" b="1" dirty="0" err="1">
                <a:solidFill>
                  <a:schemeClr val="tx1"/>
                </a:solidFill>
              </a:rPr>
              <a:t>Thank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you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for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attention</a:t>
            </a:r>
            <a:r>
              <a:rPr lang="lv-LV" b="1" dirty="0">
                <a:solidFill>
                  <a:schemeClr val="tx1"/>
                </a:solidFill>
              </a:rPr>
              <a:t>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334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600" b="1" dirty="0" err="1" smtClean="0">
                <a:solidFill>
                  <a:schemeClr val="tx1"/>
                </a:solidFill>
              </a:rPr>
              <a:t>Questionnaire</a:t>
            </a:r>
            <a:r>
              <a:rPr lang="lv-LV" sz="3600" b="1" dirty="0" smtClean="0">
                <a:solidFill>
                  <a:schemeClr val="tx1"/>
                </a:solidFill>
              </a:rPr>
              <a:t> </a:t>
            </a:r>
            <a:r>
              <a:rPr lang="lv-LV" sz="3600" b="1" dirty="0" err="1" smtClean="0">
                <a:solidFill>
                  <a:schemeClr val="tx1"/>
                </a:solidFill>
              </a:rPr>
              <a:t>information</a:t>
            </a:r>
            <a:endParaRPr lang="lv-LV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064896" cy="4800600"/>
          </a:xfrm>
        </p:spPr>
        <p:txBody>
          <a:bodyPr/>
          <a:lstStyle/>
          <a:p>
            <a:pPr marL="114300" indent="0">
              <a:buNone/>
            </a:pPr>
            <a:r>
              <a:rPr lang="lv-LV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ecember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leaved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114300" indent="0" algn="ctr">
              <a:buNone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Jelgava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studied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shool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studied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hool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200" b="1" dirty="0" err="1" smtClean="0"/>
              <a:t>Why</a:t>
            </a:r>
            <a:r>
              <a:rPr lang="lv-LV" sz="3200" b="1" dirty="0" smtClean="0"/>
              <a:t> students </a:t>
            </a:r>
            <a:r>
              <a:rPr lang="lv-LV" sz="3200" b="1" dirty="0" err="1" smtClean="0"/>
              <a:t>drop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out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of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the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school</a:t>
            </a:r>
            <a:endParaRPr lang="lv-LV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27291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04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800" b="1" dirty="0" err="1" smtClean="0"/>
              <a:t>In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the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last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year</a:t>
            </a:r>
            <a:r>
              <a:rPr lang="lv-LV" sz="2800" b="1" dirty="0" smtClean="0"/>
              <a:t> </a:t>
            </a:r>
            <a:r>
              <a:rPr lang="lv-LV" sz="2800" b="1" dirty="0" err="1"/>
              <a:t>h</a:t>
            </a:r>
            <a:r>
              <a:rPr lang="lv-LV" sz="2800" b="1" dirty="0" err="1" smtClean="0"/>
              <a:t>ow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were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you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getting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along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in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the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school</a:t>
            </a:r>
            <a:r>
              <a:rPr lang="lv-LV" sz="2800" b="1" dirty="0" smtClean="0"/>
              <a:t>?</a:t>
            </a:r>
            <a:endParaRPr lang="lv-LV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47212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1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lv-LV" sz="3200" b="1" dirty="0" err="1" smtClean="0"/>
              <a:t>Recarding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teachers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and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school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before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living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school</a:t>
            </a:r>
            <a:endParaRPr lang="lv-LV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280923"/>
              </p:ext>
            </p:extLst>
          </p:nvPr>
        </p:nvGraphicFramePr>
        <p:xfrm>
          <a:off x="251520" y="1412776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64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pPr algn="ctr"/>
            <a:r>
              <a:rPr lang="lv-LV" sz="3200" b="1" dirty="0" err="1" smtClean="0"/>
              <a:t>How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do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you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belive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in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getting</a:t>
            </a:r>
            <a:r>
              <a:rPr lang="lv-LV" sz="3200" b="1" dirty="0" smtClean="0"/>
              <a:t> a </a:t>
            </a:r>
            <a:r>
              <a:rPr lang="lv-LV" sz="3200" b="1" dirty="0" err="1" smtClean="0"/>
              <a:t>good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education</a:t>
            </a:r>
            <a:r>
              <a:rPr lang="lv-LV" sz="3200" b="1" dirty="0" smtClean="0"/>
              <a:t>?</a:t>
            </a:r>
            <a:endParaRPr lang="lv-LV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947992"/>
              </p:ext>
            </p:extLst>
          </p:nvPr>
        </p:nvGraphicFramePr>
        <p:xfrm>
          <a:off x="107504" y="1124744"/>
          <a:ext cx="8507288" cy="563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1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800" b="1" dirty="0" err="1" smtClean="0"/>
              <a:t>Answers</a:t>
            </a:r>
            <a:r>
              <a:rPr lang="lv-LV" sz="2800" b="1" dirty="0" smtClean="0"/>
              <a:t> to </a:t>
            </a:r>
            <a:r>
              <a:rPr lang="lv-LV" sz="2800" b="1" dirty="0" err="1" smtClean="0"/>
              <a:t>questions</a:t>
            </a:r>
            <a:r>
              <a:rPr lang="lv-LV" sz="2800" b="1" dirty="0" smtClean="0"/>
              <a:t> </a:t>
            </a:r>
            <a:r>
              <a:rPr lang="lv-LV" sz="3600" dirty="0" smtClean="0"/>
              <a:t>: </a:t>
            </a:r>
            <a:r>
              <a:rPr lang="lv-LV" sz="4000" b="1" dirty="0" err="1" smtClean="0"/>
              <a:t>yes</a:t>
            </a:r>
            <a:endParaRPr lang="lv-LV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problems,could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talked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comfortably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managers(principal,deputy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friends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didn't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800" b="1" dirty="0" err="1"/>
              <a:t>Answers</a:t>
            </a:r>
            <a:r>
              <a:rPr lang="lv-LV" sz="2800" b="1" dirty="0"/>
              <a:t> to </a:t>
            </a:r>
            <a:r>
              <a:rPr lang="lv-LV" sz="2800" b="1" dirty="0" err="1"/>
              <a:t>questions</a:t>
            </a:r>
            <a:r>
              <a:rPr lang="lv-LV" sz="2800" b="1" dirty="0"/>
              <a:t> </a:t>
            </a:r>
            <a:r>
              <a:rPr lang="lv-LV" sz="2800" dirty="0"/>
              <a:t>: </a:t>
            </a:r>
            <a:r>
              <a:rPr lang="lv-LV" sz="4000" b="1" dirty="0" smtClean="0"/>
              <a:t>no</a:t>
            </a:r>
            <a:endParaRPr lang="lv-LV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/>
          <a:lstStyle/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4250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err="1" smtClean="0">
                <a:solidFill>
                  <a:schemeClr val="tx1"/>
                </a:solidFill>
              </a:rPr>
              <a:t>Evaluation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of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results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arn`t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haven`t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desides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regularly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near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commuting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Bachelor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334</TotalTime>
  <Words>475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HIGH SCHOOL DROPOUTS  (Questionnaire results)</vt:lpstr>
      <vt:lpstr>Questionnaire information</vt:lpstr>
      <vt:lpstr>Why students drop out of the school</vt:lpstr>
      <vt:lpstr>In the last year how were you getting along in the school?</vt:lpstr>
      <vt:lpstr>Recarding teachers and school before living school</vt:lpstr>
      <vt:lpstr>How do you belive in getting a good education?</vt:lpstr>
      <vt:lpstr>Answers to questions : yes</vt:lpstr>
      <vt:lpstr>Answers to questions : no</vt:lpstr>
      <vt:lpstr>Evaluation of results</vt:lpstr>
      <vt:lpstr>Recommendations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SCHOOL DROPOUTS (Questionnaire results)</dc:title>
  <dc:creator>Jekaterina Andrejeva</dc:creator>
  <cp:lastModifiedBy>Jekaterina Andrejeva</cp:lastModifiedBy>
  <cp:revision>15</cp:revision>
  <dcterms:created xsi:type="dcterms:W3CDTF">2015-01-14T09:00:27Z</dcterms:created>
  <dcterms:modified xsi:type="dcterms:W3CDTF">2015-01-14T14:35:06Z</dcterms:modified>
</cp:coreProperties>
</file>