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3"/>
  </p:notesMasterIdLst>
  <p:sldIdLst>
    <p:sldId id="257" r:id="rId2"/>
    <p:sldId id="276" r:id="rId3"/>
    <p:sldId id="277" r:id="rId4"/>
    <p:sldId id="278" r:id="rId5"/>
    <p:sldId id="279" r:id="rId6"/>
    <p:sldId id="280" r:id="rId7"/>
    <p:sldId id="284" r:id="rId8"/>
    <p:sldId id="281" r:id="rId9"/>
    <p:sldId id="282" r:id="rId10"/>
    <p:sldId id="283" r:id="rId11"/>
    <p:sldId id="285" r:id="rId12"/>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CDF3"/>
    <a:srgbClr val="B9EEFF"/>
    <a:srgbClr val="009BC9"/>
    <a:srgbClr val="D1F4FF"/>
    <a:srgbClr val="E2E7EE"/>
    <a:srgbClr val="97E6FF"/>
    <a:srgbClr val="759FA1"/>
    <a:srgbClr val="729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109" d="100"/>
          <a:sy n="109" d="100"/>
        </p:scale>
        <p:origin x="168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ECD576-6D1F-467D-9BE0-444DF611113C}" type="datetimeFigureOut">
              <a:rPr lang="lv-LV" smtClean="0"/>
              <a:pPr/>
              <a:t>28.10.2019</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BE25CD-E588-4390-99F2-A1CAC2AD109A}" type="slidenum">
              <a:rPr lang="lv-LV" smtClean="0"/>
              <a:pPr/>
              <a:t>‹#›</a:t>
            </a:fld>
            <a:endParaRPr lang="lv-LV"/>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0"/>
          <p:cNvSpPr>
            <a:spLocks noGrp="1" noChangeArrowheads="1"/>
          </p:cNvSpPr>
          <p:nvPr>
            <p:ph type="sldNum" sz="quarter"/>
          </p:nvPr>
        </p:nvSpPr>
        <p:spPr>
          <a:noFill/>
          <a:ln>
            <a:round/>
            <a:headEnd/>
            <a:tailEnd/>
          </a:ln>
        </p:spPr>
        <p:txBody>
          <a:bodyPr/>
          <a:lstStyle/>
          <a:p>
            <a:fld id="{B76A1F63-84BB-4D9E-BAEF-353E28249584}" type="slidenum">
              <a:rPr lang="lv-LV" altLang="lv-LV" smtClean="0"/>
              <a:pPr/>
              <a:t>1</a:t>
            </a:fld>
            <a:endParaRPr lang="lv-LV" altLang="lv-LV" smtClean="0"/>
          </a:p>
        </p:txBody>
      </p:sp>
      <p:sp>
        <p:nvSpPr>
          <p:cNvPr id="1843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18436" name="Rectangle 2"/>
          <p:cNvSpPr>
            <a:spLocks noGrp="1" noChangeArrowheads="1"/>
          </p:cNvSpPr>
          <p:nvPr>
            <p:ph type="body" idx="1"/>
          </p:nvPr>
        </p:nvSpPr>
        <p:spPr>
          <a:xfrm>
            <a:off x="685512" y="4343231"/>
            <a:ext cx="5484096" cy="4112423"/>
          </a:xfrm>
          <a:noFill/>
        </p:spPr>
        <p:txBody>
          <a:bodyPr wrap="none" anchor="ctr"/>
          <a:lstStyle/>
          <a:p>
            <a:endParaRPr lang="lv-LV" altLang="lv-LV"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0"/>
          <p:cNvSpPr>
            <a:spLocks noGrp="1" noChangeArrowheads="1"/>
          </p:cNvSpPr>
          <p:nvPr>
            <p:ph type="sldNum" sz="quarter"/>
          </p:nvPr>
        </p:nvSpPr>
        <p:spPr>
          <a:noFill/>
          <a:ln>
            <a:round/>
            <a:headEnd/>
            <a:tailEnd/>
          </a:ln>
        </p:spPr>
        <p:txBody>
          <a:bodyPr/>
          <a:lstStyle/>
          <a:p>
            <a:fld id="{B76A1F63-84BB-4D9E-BAEF-353E28249584}" type="slidenum">
              <a:rPr lang="lv-LV" altLang="lv-LV" smtClean="0"/>
              <a:pPr/>
              <a:t>10</a:t>
            </a:fld>
            <a:endParaRPr lang="lv-LV" altLang="lv-LV" smtClean="0"/>
          </a:p>
        </p:txBody>
      </p:sp>
      <p:sp>
        <p:nvSpPr>
          <p:cNvPr id="1843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18436" name="Rectangle 2"/>
          <p:cNvSpPr>
            <a:spLocks noGrp="1" noChangeArrowheads="1"/>
          </p:cNvSpPr>
          <p:nvPr>
            <p:ph type="body" idx="1"/>
          </p:nvPr>
        </p:nvSpPr>
        <p:spPr>
          <a:xfrm>
            <a:off x="685512" y="4343231"/>
            <a:ext cx="5484096" cy="4112423"/>
          </a:xfrm>
          <a:noFill/>
        </p:spPr>
        <p:txBody>
          <a:bodyPr wrap="none" anchor="ctr"/>
          <a:lstStyle/>
          <a:p>
            <a:endParaRPr lang="lv-LV" altLang="lv-LV" smtClean="0">
              <a:latin typeface="Times New Roman" pitchFamily="18" charset="0"/>
            </a:endParaRPr>
          </a:p>
        </p:txBody>
      </p:sp>
    </p:spTree>
    <p:extLst>
      <p:ext uri="{BB962C8B-B14F-4D97-AF65-F5344CB8AC3E}">
        <p14:creationId xmlns:p14="http://schemas.microsoft.com/office/powerpoint/2010/main" val="3405078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0"/>
          <p:cNvSpPr>
            <a:spLocks noGrp="1" noChangeArrowheads="1"/>
          </p:cNvSpPr>
          <p:nvPr>
            <p:ph type="sldNum" sz="quarter"/>
          </p:nvPr>
        </p:nvSpPr>
        <p:spPr>
          <a:noFill/>
          <a:ln>
            <a:round/>
            <a:headEnd/>
            <a:tailEnd/>
          </a:ln>
        </p:spPr>
        <p:txBody>
          <a:bodyPr/>
          <a:lstStyle/>
          <a:p>
            <a:fld id="{B76A1F63-84BB-4D9E-BAEF-353E28249584}" type="slidenum">
              <a:rPr lang="lv-LV" altLang="lv-LV" smtClean="0"/>
              <a:pPr/>
              <a:t>11</a:t>
            </a:fld>
            <a:endParaRPr lang="lv-LV" altLang="lv-LV" smtClean="0"/>
          </a:p>
        </p:txBody>
      </p:sp>
      <p:sp>
        <p:nvSpPr>
          <p:cNvPr id="1843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18436" name="Rectangle 2"/>
          <p:cNvSpPr>
            <a:spLocks noGrp="1" noChangeArrowheads="1"/>
          </p:cNvSpPr>
          <p:nvPr>
            <p:ph type="body" idx="1"/>
          </p:nvPr>
        </p:nvSpPr>
        <p:spPr>
          <a:xfrm>
            <a:off x="685512" y="4343231"/>
            <a:ext cx="5484096" cy="4112423"/>
          </a:xfrm>
          <a:noFill/>
        </p:spPr>
        <p:txBody>
          <a:bodyPr wrap="none" anchor="ctr"/>
          <a:lstStyle/>
          <a:p>
            <a:endParaRPr lang="lv-LV" altLang="lv-LV" smtClean="0">
              <a:latin typeface="Times New Roman" pitchFamily="18" charset="0"/>
            </a:endParaRPr>
          </a:p>
        </p:txBody>
      </p:sp>
    </p:spTree>
    <p:extLst>
      <p:ext uri="{BB962C8B-B14F-4D97-AF65-F5344CB8AC3E}">
        <p14:creationId xmlns:p14="http://schemas.microsoft.com/office/powerpoint/2010/main" val="2363125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0"/>
          <p:cNvSpPr>
            <a:spLocks noGrp="1" noChangeArrowheads="1"/>
          </p:cNvSpPr>
          <p:nvPr>
            <p:ph type="sldNum" sz="quarter"/>
          </p:nvPr>
        </p:nvSpPr>
        <p:spPr>
          <a:noFill/>
          <a:ln>
            <a:round/>
            <a:headEnd/>
            <a:tailEnd/>
          </a:ln>
        </p:spPr>
        <p:txBody>
          <a:bodyPr/>
          <a:lstStyle/>
          <a:p>
            <a:fld id="{B76A1F63-84BB-4D9E-BAEF-353E28249584}" type="slidenum">
              <a:rPr lang="lv-LV" altLang="lv-LV" smtClean="0"/>
              <a:pPr/>
              <a:t>2</a:t>
            </a:fld>
            <a:endParaRPr lang="lv-LV" altLang="lv-LV" smtClean="0"/>
          </a:p>
        </p:txBody>
      </p:sp>
      <p:sp>
        <p:nvSpPr>
          <p:cNvPr id="1843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18436" name="Rectangle 2"/>
          <p:cNvSpPr>
            <a:spLocks noGrp="1" noChangeArrowheads="1"/>
          </p:cNvSpPr>
          <p:nvPr>
            <p:ph type="body" idx="1"/>
          </p:nvPr>
        </p:nvSpPr>
        <p:spPr>
          <a:xfrm>
            <a:off x="685512" y="4343231"/>
            <a:ext cx="5484096" cy="4112423"/>
          </a:xfrm>
          <a:noFill/>
        </p:spPr>
        <p:txBody>
          <a:bodyPr wrap="none" anchor="ctr"/>
          <a:lstStyle/>
          <a:p>
            <a:endParaRPr lang="lv-LV" altLang="lv-LV" smtClean="0">
              <a:latin typeface="Times New Roman" pitchFamily="18" charset="0"/>
            </a:endParaRPr>
          </a:p>
        </p:txBody>
      </p:sp>
    </p:spTree>
    <p:extLst>
      <p:ext uri="{BB962C8B-B14F-4D97-AF65-F5344CB8AC3E}">
        <p14:creationId xmlns:p14="http://schemas.microsoft.com/office/powerpoint/2010/main" val="2051061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0"/>
          <p:cNvSpPr>
            <a:spLocks noGrp="1" noChangeArrowheads="1"/>
          </p:cNvSpPr>
          <p:nvPr>
            <p:ph type="sldNum" sz="quarter"/>
          </p:nvPr>
        </p:nvSpPr>
        <p:spPr>
          <a:noFill/>
          <a:ln>
            <a:round/>
            <a:headEnd/>
            <a:tailEnd/>
          </a:ln>
        </p:spPr>
        <p:txBody>
          <a:bodyPr/>
          <a:lstStyle/>
          <a:p>
            <a:fld id="{B76A1F63-84BB-4D9E-BAEF-353E28249584}" type="slidenum">
              <a:rPr lang="lv-LV" altLang="lv-LV" smtClean="0"/>
              <a:pPr/>
              <a:t>3</a:t>
            </a:fld>
            <a:endParaRPr lang="lv-LV" altLang="lv-LV" smtClean="0"/>
          </a:p>
        </p:txBody>
      </p:sp>
      <p:sp>
        <p:nvSpPr>
          <p:cNvPr id="1843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18436" name="Rectangle 2"/>
          <p:cNvSpPr>
            <a:spLocks noGrp="1" noChangeArrowheads="1"/>
          </p:cNvSpPr>
          <p:nvPr>
            <p:ph type="body" idx="1"/>
          </p:nvPr>
        </p:nvSpPr>
        <p:spPr>
          <a:xfrm>
            <a:off x="685512" y="4343231"/>
            <a:ext cx="5484096" cy="4112423"/>
          </a:xfrm>
          <a:noFill/>
        </p:spPr>
        <p:txBody>
          <a:bodyPr wrap="none" anchor="ctr"/>
          <a:lstStyle/>
          <a:p>
            <a:endParaRPr lang="lv-LV" altLang="lv-LV" smtClean="0">
              <a:latin typeface="Times New Roman" pitchFamily="18" charset="0"/>
            </a:endParaRPr>
          </a:p>
        </p:txBody>
      </p:sp>
    </p:spTree>
    <p:extLst>
      <p:ext uri="{BB962C8B-B14F-4D97-AF65-F5344CB8AC3E}">
        <p14:creationId xmlns:p14="http://schemas.microsoft.com/office/powerpoint/2010/main" val="1493038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0"/>
          <p:cNvSpPr>
            <a:spLocks noGrp="1" noChangeArrowheads="1"/>
          </p:cNvSpPr>
          <p:nvPr>
            <p:ph type="sldNum" sz="quarter"/>
          </p:nvPr>
        </p:nvSpPr>
        <p:spPr>
          <a:noFill/>
          <a:ln>
            <a:round/>
            <a:headEnd/>
            <a:tailEnd/>
          </a:ln>
        </p:spPr>
        <p:txBody>
          <a:bodyPr/>
          <a:lstStyle/>
          <a:p>
            <a:fld id="{B76A1F63-84BB-4D9E-BAEF-353E28249584}" type="slidenum">
              <a:rPr lang="lv-LV" altLang="lv-LV" smtClean="0"/>
              <a:pPr/>
              <a:t>4</a:t>
            </a:fld>
            <a:endParaRPr lang="lv-LV" altLang="lv-LV" smtClean="0"/>
          </a:p>
        </p:txBody>
      </p:sp>
      <p:sp>
        <p:nvSpPr>
          <p:cNvPr id="1843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18436" name="Rectangle 2"/>
          <p:cNvSpPr>
            <a:spLocks noGrp="1" noChangeArrowheads="1"/>
          </p:cNvSpPr>
          <p:nvPr>
            <p:ph type="body" idx="1"/>
          </p:nvPr>
        </p:nvSpPr>
        <p:spPr>
          <a:xfrm>
            <a:off x="685512" y="4343231"/>
            <a:ext cx="5484096" cy="4112423"/>
          </a:xfrm>
          <a:noFill/>
        </p:spPr>
        <p:txBody>
          <a:bodyPr wrap="none" anchor="ctr"/>
          <a:lstStyle/>
          <a:p>
            <a:endParaRPr lang="lv-LV" altLang="lv-LV" smtClean="0">
              <a:latin typeface="Times New Roman" pitchFamily="18" charset="0"/>
            </a:endParaRPr>
          </a:p>
        </p:txBody>
      </p:sp>
    </p:spTree>
    <p:extLst>
      <p:ext uri="{BB962C8B-B14F-4D97-AF65-F5344CB8AC3E}">
        <p14:creationId xmlns:p14="http://schemas.microsoft.com/office/powerpoint/2010/main" val="657630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0"/>
          <p:cNvSpPr>
            <a:spLocks noGrp="1" noChangeArrowheads="1"/>
          </p:cNvSpPr>
          <p:nvPr>
            <p:ph type="sldNum" sz="quarter"/>
          </p:nvPr>
        </p:nvSpPr>
        <p:spPr>
          <a:noFill/>
          <a:ln>
            <a:round/>
            <a:headEnd/>
            <a:tailEnd/>
          </a:ln>
        </p:spPr>
        <p:txBody>
          <a:bodyPr/>
          <a:lstStyle/>
          <a:p>
            <a:fld id="{B76A1F63-84BB-4D9E-BAEF-353E28249584}" type="slidenum">
              <a:rPr lang="lv-LV" altLang="lv-LV" smtClean="0"/>
              <a:pPr/>
              <a:t>5</a:t>
            </a:fld>
            <a:endParaRPr lang="lv-LV" altLang="lv-LV" smtClean="0"/>
          </a:p>
        </p:txBody>
      </p:sp>
      <p:sp>
        <p:nvSpPr>
          <p:cNvPr id="1843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18436" name="Rectangle 2"/>
          <p:cNvSpPr>
            <a:spLocks noGrp="1" noChangeArrowheads="1"/>
          </p:cNvSpPr>
          <p:nvPr>
            <p:ph type="body" idx="1"/>
          </p:nvPr>
        </p:nvSpPr>
        <p:spPr>
          <a:xfrm>
            <a:off x="685512" y="4343231"/>
            <a:ext cx="5484096" cy="4112423"/>
          </a:xfrm>
          <a:noFill/>
        </p:spPr>
        <p:txBody>
          <a:bodyPr wrap="none" anchor="ctr"/>
          <a:lstStyle/>
          <a:p>
            <a:endParaRPr lang="lv-LV" altLang="lv-LV" smtClean="0">
              <a:latin typeface="Times New Roman" pitchFamily="18" charset="0"/>
            </a:endParaRPr>
          </a:p>
        </p:txBody>
      </p:sp>
    </p:spTree>
    <p:extLst>
      <p:ext uri="{BB962C8B-B14F-4D97-AF65-F5344CB8AC3E}">
        <p14:creationId xmlns:p14="http://schemas.microsoft.com/office/powerpoint/2010/main" val="1722788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0"/>
          <p:cNvSpPr>
            <a:spLocks noGrp="1" noChangeArrowheads="1"/>
          </p:cNvSpPr>
          <p:nvPr>
            <p:ph type="sldNum" sz="quarter"/>
          </p:nvPr>
        </p:nvSpPr>
        <p:spPr>
          <a:noFill/>
          <a:ln>
            <a:round/>
            <a:headEnd/>
            <a:tailEnd/>
          </a:ln>
        </p:spPr>
        <p:txBody>
          <a:bodyPr/>
          <a:lstStyle/>
          <a:p>
            <a:fld id="{B76A1F63-84BB-4D9E-BAEF-353E28249584}" type="slidenum">
              <a:rPr lang="lv-LV" altLang="lv-LV" smtClean="0"/>
              <a:pPr/>
              <a:t>6</a:t>
            </a:fld>
            <a:endParaRPr lang="lv-LV" altLang="lv-LV" smtClean="0"/>
          </a:p>
        </p:txBody>
      </p:sp>
      <p:sp>
        <p:nvSpPr>
          <p:cNvPr id="1843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18436" name="Rectangle 2"/>
          <p:cNvSpPr>
            <a:spLocks noGrp="1" noChangeArrowheads="1"/>
          </p:cNvSpPr>
          <p:nvPr>
            <p:ph type="body" idx="1"/>
          </p:nvPr>
        </p:nvSpPr>
        <p:spPr>
          <a:xfrm>
            <a:off x="685512" y="4343231"/>
            <a:ext cx="5484096" cy="4112423"/>
          </a:xfrm>
          <a:noFill/>
        </p:spPr>
        <p:txBody>
          <a:bodyPr wrap="none" anchor="ctr"/>
          <a:lstStyle/>
          <a:p>
            <a:endParaRPr lang="lv-LV" altLang="lv-LV" smtClean="0">
              <a:latin typeface="Times New Roman" pitchFamily="18" charset="0"/>
            </a:endParaRPr>
          </a:p>
        </p:txBody>
      </p:sp>
    </p:spTree>
    <p:extLst>
      <p:ext uri="{BB962C8B-B14F-4D97-AF65-F5344CB8AC3E}">
        <p14:creationId xmlns:p14="http://schemas.microsoft.com/office/powerpoint/2010/main" val="3623328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0"/>
          <p:cNvSpPr>
            <a:spLocks noGrp="1" noChangeArrowheads="1"/>
          </p:cNvSpPr>
          <p:nvPr>
            <p:ph type="sldNum" sz="quarter"/>
          </p:nvPr>
        </p:nvSpPr>
        <p:spPr>
          <a:noFill/>
          <a:ln>
            <a:round/>
            <a:headEnd/>
            <a:tailEnd/>
          </a:ln>
        </p:spPr>
        <p:txBody>
          <a:bodyPr/>
          <a:lstStyle/>
          <a:p>
            <a:fld id="{B76A1F63-84BB-4D9E-BAEF-353E28249584}" type="slidenum">
              <a:rPr lang="lv-LV" altLang="lv-LV" smtClean="0"/>
              <a:pPr/>
              <a:t>7</a:t>
            </a:fld>
            <a:endParaRPr lang="lv-LV" altLang="lv-LV" smtClean="0"/>
          </a:p>
        </p:txBody>
      </p:sp>
      <p:sp>
        <p:nvSpPr>
          <p:cNvPr id="1843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18436" name="Rectangle 2"/>
          <p:cNvSpPr>
            <a:spLocks noGrp="1" noChangeArrowheads="1"/>
          </p:cNvSpPr>
          <p:nvPr>
            <p:ph type="body" idx="1"/>
          </p:nvPr>
        </p:nvSpPr>
        <p:spPr>
          <a:xfrm>
            <a:off x="685512" y="4343231"/>
            <a:ext cx="5484096" cy="4112423"/>
          </a:xfrm>
          <a:noFill/>
        </p:spPr>
        <p:txBody>
          <a:bodyPr wrap="none" anchor="ctr"/>
          <a:lstStyle/>
          <a:p>
            <a:endParaRPr lang="lv-LV" altLang="lv-LV" smtClean="0">
              <a:latin typeface="Times New Roman" pitchFamily="18" charset="0"/>
            </a:endParaRPr>
          </a:p>
        </p:txBody>
      </p:sp>
    </p:spTree>
    <p:extLst>
      <p:ext uri="{BB962C8B-B14F-4D97-AF65-F5344CB8AC3E}">
        <p14:creationId xmlns:p14="http://schemas.microsoft.com/office/powerpoint/2010/main" val="2659661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0"/>
          <p:cNvSpPr>
            <a:spLocks noGrp="1" noChangeArrowheads="1"/>
          </p:cNvSpPr>
          <p:nvPr>
            <p:ph type="sldNum" sz="quarter"/>
          </p:nvPr>
        </p:nvSpPr>
        <p:spPr>
          <a:noFill/>
          <a:ln>
            <a:round/>
            <a:headEnd/>
            <a:tailEnd/>
          </a:ln>
        </p:spPr>
        <p:txBody>
          <a:bodyPr/>
          <a:lstStyle/>
          <a:p>
            <a:fld id="{B76A1F63-84BB-4D9E-BAEF-353E28249584}" type="slidenum">
              <a:rPr lang="lv-LV" altLang="lv-LV" smtClean="0"/>
              <a:pPr/>
              <a:t>8</a:t>
            </a:fld>
            <a:endParaRPr lang="lv-LV" altLang="lv-LV" smtClean="0"/>
          </a:p>
        </p:txBody>
      </p:sp>
      <p:sp>
        <p:nvSpPr>
          <p:cNvPr id="1843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18436" name="Rectangle 2"/>
          <p:cNvSpPr>
            <a:spLocks noGrp="1" noChangeArrowheads="1"/>
          </p:cNvSpPr>
          <p:nvPr>
            <p:ph type="body" idx="1"/>
          </p:nvPr>
        </p:nvSpPr>
        <p:spPr>
          <a:xfrm>
            <a:off x="685512" y="4343231"/>
            <a:ext cx="5484096" cy="4112423"/>
          </a:xfrm>
          <a:noFill/>
        </p:spPr>
        <p:txBody>
          <a:bodyPr wrap="none" anchor="ctr"/>
          <a:lstStyle/>
          <a:p>
            <a:endParaRPr lang="lv-LV" altLang="lv-LV" smtClean="0">
              <a:latin typeface="Times New Roman" pitchFamily="18" charset="0"/>
            </a:endParaRPr>
          </a:p>
        </p:txBody>
      </p:sp>
    </p:spTree>
    <p:extLst>
      <p:ext uri="{BB962C8B-B14F-4D97-AF65-F5344CB8AC3E}">
        <p14:creationId xmlns:p14="http://schemas.microsoft.com/office/powerpoint/2010/main" val="545300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0"/>
          <p:cNvSpPr>
            <a:spLocks noGrp="1" noChangeArrowheads="1"/>
          </p:cNvSpPr>
          <p:nvPr>
            <p:ph type="sldNum" sz="quarter"/>
          </p:nvPr>
        </p:nvSpPr>
        <p:spPr>
          <a:noFill/>
          <a:ln>
            <a:round/>
            <a:headEnd/>
            <a:tailEnd/>
          </a:ln>
        </p:spPr>
        <p:txBody>
          <a:bodyPr/>
          <a:lstStyle/>
          <a:p>
            <a:fld id="{B76A1F63-84BB-4D9E-BAEF-353E28249584}" type="slidenum">
              <a:rPr lang="lv-LV" altLang="lv-LV" smtClean="0"/>
              <a:pPr/>
              <a:t>9</a:t>
            </a:fld>
            <a:endParaRPr lang="lv-LV" altLang="lv-LV" smtClean="0"/>
          </a:p>
        </p:txBody>
      </p:sp>
      <p:sp>
        <p:nvSpPr>
          <p:cNvPr id="1843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18436" name="Rectangle 2"/>
          <p:cNvSpPr>
            <a:spLocks noGrp="1" noChangeArrowheads="1"/>
          </p:cNvSpPr>
          <p:nvPr>
            <p:ph type="body" idx="1"/>
          </p:nvPr>
        </p:nvSpPr>
        <p:spPr>
          <a:xfrm>
            <a:off x="685512" y="4343231"/>
            <a:ext cx="5484096" cy="4112423"/>
          </a:xfrm>
          <a:noFill/>
        </p:spPr>
        <p:txBody>
          <a:bodyPr wrap="none" anchor="ctr"/>
          <a:lstStyle/>
          <a:p>
            <a:endParaRPr lang="lv-LV" altLang="lv-LV" smtClean="0">
              <a:latin typeface="Times New Roman" pitchFamily="18" charset="0"/>
            </a:endParaRPr>
          </a:p>
        </p:txBody>
      </p:sp>
    </p:spTree>
    <p:extLst>
      <p:ext uri="{BB962C8B-B14F-4D97-AF65-F5344CB8AC3E}">
        <p14:creationId xmlns:p14="http://schemas.microsoft.com/office/powerpoint/2010/main" val="2126122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2A938D03-EC46-4B32-8FCC-18D3092D6478}" type="datetimeFigureOut">
              <a:rPr lang="lv-LV" smtClean="0"/>
              <a:pPr/>
              <a:t>28.10.2019</a:t>
            </a:fld>
            <a:endParaRPr lang="lv-LV"/>
          </a:p>
        </p:txBody>
      </p:sp>
      <p:sp>
        <p:nvSpPr>
          <p:cNvPr id="17" name="Footer Placeholder 16"/>
          <p:cNvSpPr>
            <a:spLocks noGrp="1"/>
          </p:cNvSpPr>
          <p:nvPr>
            <p:ph type="ftr" sz="quarter" idx="11"/>
          </p:nvPr>
        </p:nvSpPr>
        <p:spPr>
          <a:xfrm>
            <a:off x="2898648" y="6355080"/>
            <a:ext cx="3474720" cy="365760"/>
          </a:xfrm>
        </p:spPr>
        <p:txBody>
          <a:bodyPr/>
          <a:lstStyle/>
          <a:p>
            <a:endParaRPr lang="lv-LV"/>
          </a:p>
        </p:txBody>
      </p:sp>
      <p:sp>
        <p:nvSpPr>
          <p:cNvPr id="29" name="Slide Number Placeholder 28"/>
          <p:cNvSpPr>
            <a:spLocks noGrp="1"/>
          </p:cNvSpPr>
          <p:nvPr>
            <p:ph type="sldNum" sz="quarter" idx="12"/>
          </p:nvPr>
        </p:nvSpPr>
        <p:spPr>
          <a:xfrm>
            <a:off x="1216152" y="6355080"/>
            <a:ext cx="1219200" cy="365760"/>
          </a:xfrm>
        </p:spPr>
        <p:txBody>
          <a:bodyPr/>
          <a:lstStyle/>
          <a:p>
            <a:fld id="{A32C3749-5160-4D66-9282-7AFE4C091B0D}" type="slidenum">
              <a:rPr lang="lv-LV" smtClean="0"/>
              <a:pPr/>
              <a:t>‹#›</a:t>
            </a:fld>
            <a:endParaRPr lang="lv-LV"/>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938D03-EC46-4B32-8FCC-18D3092D6478}" type="datetimeFigureOut">
              <a:rPr lang="lv-LV" smtClean="0"/>
              <a:pPr/>
              <a:t>28.10.2019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32C3749-5160-4D66-9282-7AFE4C091B0D}" type="slidenum">
              <a:rPr lang="lv-LV" smtClean="0"/>
              <a:pPr/>
              <a:t>‹#›</a:t>
            </a:fld>
            <a:endParaRPr lang="lv-LV"/>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938D03-EC46-4B32-8FCC-18D3092D6478}" type="datetimeFigureOut">
              <a:rPr lang="lv-LV" smtClean="0"/>
              <a:pPr/>
              <a:t>28.10.2019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32C3749-5160-4D66-9282-7AFE4C091B0D}" type="slidenum">
              <a:rPr lang="lv-LV" smtClean="0"/>
              <a:pPr/>
              <a:t>‹#›</a:t>
            </a:fld>
            <a:endParaRPr lang="lv-LV"/>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A938D03-EC46-4B32-8FCC-18D3092D6478}" type="datetimeFigureOut">
              <a:rPr lang="lv-LV" smtClean="0"/>
              <a:pPr/>
              <a:t>28.10.2019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32C3749-5160-4D66-9282-7AFE4C091B0D}" type="slidenum">
              <a:rPr lang="lv-LV" smtClean="0"/>
              <a:pPr/>
              <a:t>‹#›</a:t>
            </a:fld>
            <a:endParaRPr lang="lv-LV"/>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2A938D03-EC46-4B32-8FCC-18D3092D6478}" type="datetimeFigureOut">
              <a:rPr lang="lv-LV" smtClean="0"/>
              <a:pPr/>
              <a:t>28.10.2019</a:t>
            </a:fld>
            <a:endParaRPr lang="lv-LV"/>
          </a:p>
        </p:txBody>
      </p:sp>
      <p:sp>
        <p:nvSpPr>
          <p:cNvPr id="5" name="Footer Placeholder 4"/>
          <p:cNvSpPr>
            <a:spLocks noGrp="1"/>
          </p:cNvSpPr>
          <p:nvPr>
            <p:ph type="ftr" sz="quarter" idx="11"/>
          </p:nvPr>
        </p:nvSpPr>
        <p:spPr>
          <a:xfrm>
            <a:off x="2898648" y="6355080"/>
            <a:ext cx="3474720" cy="365760"/>
          </a:xfrm>
        </p:spPr>
        <p:txBody>
          <a:bodyPr/>
          <a:lstStyle/>
          <a:p>
            <a:endParaRPr lang="lv-LV"/>
          </a:p>
        </p:txBody>
      </p:sp>
      <p:sp>
        <p:nvSpPr>
          <p:cNvPr id="6" name="Slide Number Placeholder 5"/>
          <p:cNvSpPr>
            <a:spLocks noGrp="1"/>
          </p:cNvSpPr>
          <p:nvPr>
            <p:ph type="sldNum" sz="quarter" idx="12"/>
          </p:nvPr>
        </p:nvSpPr>
        <p:spPr>
          <a:xfrm>
            <a:off x="1069848" y="6355080"/>
            <a:ext cx="1520952" cy="365760"/>
          </a:xfrm>
        </p:spPr>
        <p:txBody>
          <a:bodyPr/>
          <a:lstStyle/>
          <a:p>
            <a:fld id="{A32C3749-5160-4D66-9282-7AFE4C091B0D}" type="slidenum">
              <a:rPr lang="lv-LV" smtClean="0"/>
              <a:pPr/>
              <a:t>‹#›</a:t>
            </a:fld>
            <a:endParaRPr lang="lv-LV"/>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A938D03-EC46-4B32-8FCC-18D3092D6478}" type="datetimeFigureOut">
              <a:rPr lang="lv-LV" smtClean="0"/>
              <a:pPr/>
              <a:t>28.10.2019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32C3749-5160-4D66-9282-7AFE4C091B0D}" type="slidenum">
              <a:rPr lang="lv-LV" smtClean="0"/>
              <a:pPr/>
              <a:t>‹#›</a:t>
            </a:fld>
            <a:endParaRPr lang="lv-LV"/>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A938D03-EC46-4B32-8FCC-18D3092D6478}" type="datetimeFigureOut">
              <a:rPr lang="lv-LV" smtClean="0"/>
              <a:pPr/>
              <a:t>28.10.2019</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A32C3749-5160-4D66-9282-7AFE4C091B0D}" type="slidenum">
              <a:rPr lang="lv-LV" smtClean="0"/>
              <a:pPr/>
              <a:t>‹#›</a:t>
            </a:fld>
            <a:endParaRPr lang="lv-LV"/>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A938D03-EC46-4B32-8FCC-18D3092D6478}" type="datetimeFigureOut">
              <a:rPr lang="lv-LV" smtClean="0"/>
              <a:pPr/>
              <a:t>28.10.2019</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A32C3749-5160-4D66-9282-7AFE4C091B0D}" type="slidenum">
              <a:rPr lang="lv-LV" smtClean="0"/>
              <a:pPr/>
              <a:t>‹#›</a:t>
            </a:fld>
            <a:endParaRPr lang="lv-LV"/>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38D03-EC46-4B32-8FCC-18D3092D6478}" type="datetimeFigureOut">
              <a:rPr lang="lv-LV" smtClean="0"/>
              <a:pPr/>
              <a:t>28.10.2019</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A32C3749-5160-4D66-9282-7AFE4C091B0D}" type="slidenum">
              <a:rPr lang="lv-LV" smtClean="0"/>
              <a:pPr/>
              <a:t>‹#›</a:t>
            </a:fld>
            <a:endParaRPr lang="lv-LV"/>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A938D03-EC46-4B32-8FCC-18D3092D6478}" type="datetimeFigureOut">
              <a:rPr lang="lv-LV" smtClean="0"/>
              <a:pPr/>
              <a:t>28.10.2019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32C3749-5160-4D66-9282-7AFE4C091B0D}" type="slidenum">
              <a:rPr lang="lv-LV" smtClean="0"/>
              <a:pPr/>
              <a:t>‹#›</a:t>
            </a:fld>
            <a:endParaRPr lang="lv-LV"/>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A938D03-EC46-4B32-8FCC-18D3092D6478}" type="datetimeFigureOut">
              <a:rPr lang="lv-LV" smtClean="0"/>
              <a:pPr/>
              <a:t>28.10.2019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32C3749-5160-4D66-9282-7AFE4C091B0D}" type="slidenum">
              <a:rPr lang="lv-LV" smtClean="0"/>
              <a:pPr/>
              <a:t>‹#›</a:t>
            </a:fld>
            <a:endParaRPr lang="lv-LV"/>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2A938D03-EC46-4B32-8FCC-18D3092D6478}" type="datetimeFigureOut">
              <a:rPr lang="lv-LV" smtClean="0"/>
              <a:pPr/>
              <a:t>28.10.2019</a:t>
            </a:fld>
            <a:endParaRPr lang="lv-LV"/>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lv-LV"/>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A32C3749-5160-4D66-9282-7AFE4C091B0D}" type="slidenum">
              <a:rPr lang="lv-LV" smtClean="0"/>
              <a:pPr/>
              <a:t>‹#›</a:t>
            </a:fld>
            <a:endParaRPr lang="lv-LV"/>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hyperlink" Target="mailto:nvsk@jelgavasnovads.lv" TargetMode="External"/><Relationship Id="rId13" Type="http://schemas.openxmlformats.org/officeDocument/2006/relationships/hyperlink" Target="mailto:a.pullia@futurodigitale.org" TargetMode="External"/><Relationship Id="rId3" Type="http://schemas.openxmlformats.org/officeDocument/2006/relationships/image" Target="../media/image2.jpeg"/><Relationship Id="rId7" Type="http://schemas.openxmlformats.org/officeDocument/2006/relationships/image" Target="../media/image12.jpeg"/><Relationship Id="rId12" Type="http://schemas.openxmlformats.org/officeDocument/2006/relationships/hyperlink" Target="mailto:info@futurodigitale.or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hyperlink" Target="mailto:vkool@tg.edu.ee" TargetMode="External"/><Relationship Id="rId5" Type="http://schemas.openxmlformats.org/officeDocument/2006/relationships/image" Target="../media/image4.jpeg"/><Relationship Id="rId10" Type="http://schemas.openxmlformats.org/officeDocument/2006/relationships/hyperlink" Target="mailto:direktor@tg.edu.ee" TargetMode="External"/><Relationship Id="rId4" Type="http://schemas.openxmlformats.org/officeDocument/2006/relationships/image" Target="../media/image3.png"/><Relationship Id="rId9" Type="http://schemas.openxmlformats.org/officeDocument/2006/relationships/hyperlink" Target="mailto:inga.eihentale@jelgavasnovads.lv" TargetMode="External"/><Relationship Id="rId14" Type="http://schemas.openxmlformats.org/officeDocument/2006/relationships/hyperlink" Target="https://ec.europa.eu/programmes/erasmus-plus/projects/eplus-project-details/#project/2018-1-LV01-KA201-04697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hyperlink" Target="http://www.futurodigitale.org/" TargetMode="External"/><Relationship Id="rId3" Type="http://schemas.openxmlformats.org/officeDocument/2006/relationships/image" Target="../media/image2.jpeg"/><Relationship Id="rId7" Type="http://schemas.openxmlformats.org/officeDocument/2006/relationships/hyperlink" Target="http://www.tg.edu.ee/"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www.nvsk.lv/" TargetMode="External"/><Relationship Id="rId11" Type="http://schemas.openxmlformats.org/officeDocument/2006/relationships/image" Target="../media/image9.jpeg"/><Relationship Id="rId5" Type="http://schemas.openxmlformats.org/officeDocument/2006/relationships/image" Target="../media/image4.jpeg"/><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round/>
            <a:headEnd/>
            <a:tailEnd/>
          </a:ln>
        </p:spPr>
      </p:pic>
      <p:sp>
        <p:nvSpPr>
          <p:cNvPr id="2051" name="Text Box 2"/>
          <p:cNvSpPr txBox="1">
            <a:spLocks noChangeArrowheads="1"/>
          </p:cNvSpPr>
          <p:nvPr/>
        </p:nvSpPr>
        <p:spPr bwMode="auto">
          <a:xfrm>
            <a:off x="369290" y="1306218"/>
            <a:ext cx="8405420" cy="5051740"/>
          </a:xfrm>
          <a:prstGeom prst="rect">
            <a:avLst/>
          </a:prstGeom>
          <a:noFill/>
          <a:ln w="9525">
            <a:noFill/>
            <a:round/>
            <a:headEnd/>
            <a:tailEnd/>
          </a:ln>
        </p:spPr>
        <p:txBody>
          <a:bodyPr lIns="0" tIns="17043" rIns="0" bIns="0"/>
          <a:lstStyle/>
          <a:p>
            <a:pPr algn="ctr">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endParaRPr lang="lv-LV" sz="3600" b="1" dirty="0" smtClean="0">
              <a:latin typeface="Calibri" panose="020F0502020204030204" pitchFamily="34" charset="0"/>
              <a:cs typeface="Calibri" panose="020F0502020204030204" pitchFamily="34" charset="0"/>
            </a:endParaRPr>
          </a:p>
          <a:p>
            <a:pPr algn="ctr">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r>
              <a:rPr lang="lv-LV" sz="3600" b="1" dirty="0" err="1" smtClean="0">
                <a:latin typeface="Calibri" panose="020F0502020204030204" pitchFamily="34" charset="0"/>
                <a:cs typeface="Calibri" panose="020F0502020204030204" pitchFamily="34" charset="0"/>
              </a:rPr>
              <a:t>Discover</a:t>
            </a:r>
            <a:r>
              <a:rPr lang="lv-LV" sz="3600" b="1" dirty="0" smtClean="0">
                <a:latin typeface="Calibri" panose="020F0502020204030204" pitchFamily="34" charset="0"/>
                <a:cs typeface="Calibri" panose="020F0502020204030204" pitchFamily="34" charset="0"/>
              </a:rPr>
              <a:t> </a:t>
            </a:r>
            <a:r>
              <a:rPr lang="lv-LV" sz="3600" b="1" dirty="0" err="1" smtClean="0">
                <a:latin typeface="Calibri" panose="020F0502020204030204" pitchFamily="34" charset="0"/>
                <a:cs typeface="Calibri" panose="020F0502020204030204" pitchFamily="34" charset="0"/>
              </a:rPr>
              <a:t>Erasmus</a:t>
            </a:r>
            <a:r>
              <a:rPr lang="lv-LV" sz="3600" b="1" dirty="0" smtClean="0">
                <a:latin typeface="Calibri" panose="020F0502020204030204" pitchFamily="34" charset="0"/>
                <a:cs typeface="Calibri" panose="020F0502020204030204" pitchFamily="34" charset="0"/>
              </a:rPr>
              <a:t>+ </a:t>
            </a:r>
            <a:r>
              <a:rPr lang="lv-LV" sz="3600" b="1" dirty="0" err="1" smtClean="0">
                <a:latin typeface="Calibri" panose="020F0502020204030204" pitchFamily="34" charset="0"/>
                <a:cs typeface="Calibri" panose="020F0502020204030204" pitchFamily="34" charset="0"/>
              </a:rPr>
              <a:t>programme’s</a:t>
            </a:r>
            <a:r>
              <a:rPr lang="lv-LV" sz="3600" b="1" dirty="0" smtClean="0">
                <a:latin typeface="Calibri" panose="020F0502020204030204" pitchFamily="34" charset="0"/>
                <a:cs typeface="Calibri" panose="020F0502020204030204" pitchFamily="34" charset="0"/>
              </a:rPr>
              <a:t> </a:t>
            </a:r>
            <a:r>
              <a:rPr lang="lv-LV" sz="3600" b="1" dirty="0" err="1" smtClean="0">
                <a:latin typeface="Calibri" panose="020F0502020204030204" pitchFamily="34" charset="0"/>
                <a:cs typeface="Calibri" panose="020F0502020204030204" pitchFamily="34" charset="0"/>
              </a:rPr>
              <a:t>project</a:t>
            </a:r>
            <a:endParaRPr lang="lv-LV" sz="3600" b="1" dirty="0" smtClean="0">
              <a:latin typeface="Calibri" panose="020F0502020204030204" pitchFamily="34" charset="0"/>
              <a:cs typeface="Calibri" panose="020F0502020204030204" pitchFamily="34" charset="0"/>
            </a:endParaRPr>
          </a:p>
          <a:p>
            <a:pPr algn="ctr">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endParaRPr lang="lv-LV" sz="2800" dirty="0" smtClean="0"/>
          </a:p>
          <a:p>
            <a:pPr algn="ctr">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r>
              <a:rPr lang="lv-LV" sz="3600" b="1" dirty="0" smtClean="0">
                <a:latin typeface="Calibri" pitchFamily="34" charset="0"/>
              </a:rPr>
              <a:t>«</a:t>
            </a:r>
            <a:r>
              <a:rPr lang="lv-LV" sz="3600" b="1" dirty="0" err="1" smtClean="0">
                <a:latin typeface="Calibri" pitchFamily="34" charset="0"/>
              </a:rPr>
              <a:t>Restarting</a:t>
            </a:r>
            <a:r>
              <a:rPr lang="lv-LV" sz="3600" b="1" dirty="0" smtClean="0">
                <a:latin typeface="Calibri" pitchFamily="34" charset="0"/>
              </a:rPr>
              <a:t> adult learning skills through new </a:t>
            </a:r>
            <a:r>
              <a:rPr lang="lv-LV" sz="3600" b="1" dirty="0" err="1" smtClean="0">
                <a:latin typeface="Calibri" pitchFamily="34" charset="0"/>
              </a:rPr>
              <a:t>teaching</a:t>
            </a:r>
            <a:r>
              <a:rPr lang="lv-LV" sz="3600" b="1" dirty="0" smtClean="0">
                <a:latin typeface="Calibri" pitchFamily="34" charset="0"/>
              </a:rPr>
              <a:t> </a:t>
            </a:r>
            <a:r>
              <a:rPr lang="lv-LV" sz="3600" b="1" dirty="0" err="1" smtClean="0">
                <a:latin typeface="Calibri" pitchFamily="34" charset="0"/>
              </a:rPr>
              <a:t>methods</a:t>
            </a:r>
            <a:r>
              <a:rPr lang="lv-LV" sz="3600" b="1" dirty="0" smtClean="0">
                <a:latin typeface="Calibri" pitchFamily="34" charset="0"/>
              </a:rPr>
              <a:t>» </a:t>
            </a:r>
          </a:p>
          <a:p>
            <a:pPr algn="ctr">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endParaRPr lang="lv-LV" sz="1400" b="1" dirty="0" smtClean="0">
              <a:latin typeface="Calibri" pitchFamily="34" charset="0"/>
            </a:endParaRPr>
          </a:p>
          <a:p>
            <a:pPr algn="ctr">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r>
              <a:rPr lang="lv-LV" sz="2500" b="1" dirty="0" smtClean="0">
                <a:latin typeface="Calibri" pitchFamily="34" charset="0"/>
              </a:rPr>
              <a:t>No.2018-1-LV01-KA201-046972</a:t>
            </a:r>
          </a:p>
          <a:p>
            <a:pPr algn="ctr">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endParaRPr lang="lv-LV" sz="2400" dirty="0" smtClean="0">
              <a:latin typeface="Calibri" pitchFamily="34" charset="0"/>
            </a:endParaRPr>
          </a:p>
          <a:p>
            <a:pPr algn="ctr">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endParaRPr lang="lv-LV" sz="2400" dirty="0">
              <a:latin typeface="Calibri" pitchFamily="34" charset="0"/>
            </a:endParaRPr>
          </a:p>
          <a:p>
            <a:pPr>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endParaRPr lang="lv-LV" sz="2400" b="1" dirty="0" smtClean="0">
              <a:latin typeface="Calibri" pitchFamily="34" charset="0"/>
            </a:endParaRPr>
          </a:p>
          <a:p>
            <a:pPr>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r>
              <a:rPr lang="lv-LV" altLang="lv-LV" sz="2000" dirty="0">
                <a:latin typeface="Calibri" pitchFamily="34" charset="0"/>
              </a:rPr>
              <a:t>	</a:t>
            </a:r>
          </a:p>
        </p:txBody>
      </p:sp>
      <p:pic>
        <p:nvPicPr>
          <p:cNvPr id="2052" name="Picture 4"/>
          <p:cNvPicPr>
            <a:picLocks noChangeAspect="1" noChangeArrowheads="1"/>
          </p:cNvPicPr>
          <p:nvPr/>
        </p:nvPicPr>
        <p:blipFill>
          <a:blip r:embed="rId4"/>
          <a:srcRect/>
          <a:stretch>
            <a:fillRect/>
          </a:stretch>
        </p:blipFill>
        <p:spPr bwMode="auto">
          <a:xfrm>
            <a:off x="0" y="6669340"/>
            <a:ext cx="9144000" cy="195861"/>
          </a:xfrm>
          <a:prstGeom prst="rect">
            <a:avLst/>
          </a:prstGeom>
          <a:noFill/>
          <a:ln w="9525">
            <a:noFill/>
            <a:round/>
            <a:headEnd/>
            <a:tailEnd/>
          </a:ln>
        </p:spPr>
      </p:pic>
      <p:sp>
        <p:nvSpPr>
          <p:cNvPr id="17" name="Flowchart: Terminator 16"/>
          <p:cNvSpPr/>
          <p:nvPr/>
        </p:nvSpPr>
        <p:spPr>
          <a:xfrm>
            <a:off x="2915816" y="4797152"/>
            <a:ext cx="3643338" cy="785818"/>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err="1" smtClean="0">
                <a:latin typeface="Calibri" pitchFamily="34" charset="0"/>
              </a:rPr>
              <a:t>Adult</a:t>
            </a:r>
            <a:r>
              <a:rPr lang="lv-LV" sz="2800" b="1" dirty="0" smtClean="0">
                <a:latin typeface="Calibri" pitchFamily="34" charset="0"/>
              </a:rPr>
              <a:t> </a:t>
            </a:r>
            <a:r>
              <a:rPr lang="lv-LV" sz="2800" b="1" dirty="0" err="1" smtClean="0">
                <a:latin typeface="Calibri" pitchFamily="34" charset="0"/>
              </a:rPr>
              <a:t>ReStart</a:t>
            </a:r>
            <a:endParaRPr lang="lv-LV" sz="2800" b="1" dirty="0">
              <a:latin typeface="Calibri" pitchFamily="34" charset="0"/>
            </a:endParaRPr>
          </a:p>
        </p:txBody>
      </p:sp>
      <p:pic>
        <p:nvPicPr>
          <p:cNvPr id="7" name="Picture 6" descr="eu_flag_co_funded_pos_[rgb]_right.jpg"/>
          <p:cNvPicPr>
            <a:picLocks noChangeAspect="1"/>
          </p:cNvPicPr>
          <p:nvPr/>
        </p:nvPicPr>
        <p:blipFill>
          <a:blip r:embed="rId5" cstate="screen">
            <a:clrChange>
              <a:clrFrom>
                <a:srgbClr val="FFFFFF"/>
              </a:clrFrom>
              <a:clrTo>
                <a:srgbClr val="FFFFFF">
                  <a:alpha val="0"/>
                </a:srgbClr>
              </a:clrTo>
            </a:clrChange>
          </a:blip>
          <a:stretch>
            <a:fillRect/>
          </a:stretch>
        </p:blipFill>
        <p:spPr>
          <a:xfrm>
            <a:off x="6300192" y="116632"/>
            <a:ext cx="2667000" cy="761806"/>
          </a:xfrm>
          <a:prstGeom prst="rect">
            <a:avLst/>
          </a:prstGeom>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a:srcRect/>
          <a:stretch>
            <a:fillRect/>
          </a:stretch>
        </p:blipFill>
        <p:spPr bwMode="auto">
          <a:xfrm>
            <a:off x="-176808" y="0"/>
            <a:ext cx="9144000" cy="6858000"/>
          </a:xfrm>
          <a:prstGeom prst="rect">
            <a:avLst/>
          </a:prstGeom>
          <a:noFill/>
          <a:ln w="9525">
            <a:noFill/>
            <a:round/>
            <a:headEnd/>
            <a:tailEnd/>
          </a:ln>
        </p:spPr>
      </p:pic>
      <p:pic>
        <p:nvPicPr>
          <p:cNvPr id="2052" name="Picture 4"/>
          <p:cNvPicPr>
            <a:picLocks noChangeAspect="1" noChangeArrowheads="1"/>
          </p:cNvPicPr>
          <p:nvPr/>
        </p:nvPicPr>
        <p:blipFill>
          <a:blip r:embed="rId4"/>
          <a:srcRect/>
          <a:stretch>
            <a:fillRect/>
          </a:stretch>
        </p:blipFill>
        <p:spPr bwMode="auto">
          <a:xfrm>
            <a:off x="0" y="6669340"/>
            <a:ext cx="9144000" cy="195861"/>
          </a:xfrm>
          <a:prstGeom prst="rect">
            <a:avLst/>
          </a:prstGeom>
          <a:noFill/>
          <a:ln w="9525">
            <a:noFill/>
            <a:round/>
            <a:headEnd/>
            <a:tailEnd/>
          </a:ln>
        </p:spPr>
      </p:pic>
      <p:pic>
        <p:nvPicPr>
          <p:cNvPr id="7" name="Picture 6" descr="eu_flag_co_funded_pos_[rgb]_right.jpg"/>
          <p:cNvPicPr>
            <a:picLocks noChangeAspect="1"/>
          </p:cNvPicPr>
          <p:nvPr/>
        </p:nvPicPr>
        <p:blipFill>
          <a:blip r:embed="rId5" cstate="screen">
            <a:clrChange>
              <a:clrFrom>
                <a:srgbClr val="FFFFFF"/>
              </a:clrFrom>
              <a:clrTo>
                <a:srgbClr val="FFFFFF">
                  <a:alpha val="0"/>
                </a:srgbClr>
              </a:clrTo>
            </a:clrChange>
          </a:blip>
          <a:stretch>
            <a:fillRect/>
          </a:stretch>
        </p:blipFill>
        <p:spPr>
          <a:xfrm>
            <a:off x="6300192" y="116632"/>
            <a:ext cx="2667000" cy="761806"/>
          </a:xfrm>
          <a:prstGeom prst="rect">
            <a:avLst/>
          </a:prstGeom>
        </p:spPr>
      </p:pic>
      <p:sp>
        <p:nvSpPr>
          <p:cNvPr id="8" name="TextBox 7"/>
          <p:cNvSpPr txBox="1"/>
          <p:nvPr/>
        </p:nvSpPr>
        <p:spPr>
          <a:xfrm>
            <a:off x="500034" y="357166"/>
            <a:ext cx="5429288" cy="584775"/>
          </a:xfrm>
          <a:prstGeom prst="rect">
            <a:avLst/>
          </a:prstGeom>
          <a:noFill/>
        </p:spPr>
        <p:txBody>
          <a:bodyPr wrap="square" rtlCol="0">
            <a:spAutoFit/>
          </a:bodyPr>
          <a:lstStyle/>
          <a:p>
            <a:r>
              <a:rPr lang="lv-LV" sz="3200" b="1" dirty="0" err="1" smtClean="0">
                <a:solidFill>
                  <a:schemeClr val="bg2">
                    <a:lumMod val="50000"/>
                  </a:schemeClr>
                </a:solidFill>
                <a:latin typeface="Calibri" pitchFamily="34" charset="0"/>
              </a:rPr>
              <a:t>Added</a:t>
            </a:r>
            <a:r>
              <a:rPr lang="lv-LV" sz="3200" b="1" dirty="0" smtClean="0">
                <a:solidFill>
                  <a:schemeClr val="bg2">
                    <a:lumMod val="50000"/>
                  </a:schemeClr>
                </a:solidFill>
                <a:latin typeface="Calibri" pitchFamily="34" charset="0"/>
              </a:rPr>
              <a:t> </a:t>
            </a:r>
            <a:r>
              <a:rPr lang="lv-LV" sz="3200" b="1" dirty="0" err="1" smtClean="0">
                <a:solidFill>
                  <a:schemeClr val="bg2">
                    <a:lumMod val="50000"/>
                  </a:schemeClr>
                </a:solidFill>
                <a:latin typeface="Calibri" pitchFamily="34" charset="0"/>
              </a:rPr>
              <a:t>value</a:t>
            </a:r>
            <a:endParaRPr lang="lv-LV" sz="3200" b="1" dirty="0">
              <a:solidFill>
                <a:schemeClr val="bg2">
                  <a:lumMod val="50000"/>
                </a:schemeClr>
              </a:solidFill>
              <a:latin typeface="Calibri" pitchFamily="34" charset="0"/>
            </a:endParaRPr>
          </a:p>
        </p:txBody>
      </p:sp>
      <p:cxnSp>
        <p:nvCxnSpPr>
          <p:cNvPr id="11" name="Straight Connector 10"/>
          <p:cNvCxnSpPr/>
          <p:nvPr/>
        </p:nvCxnSpPr>
        <p:spPr>
          <a:xfrm>
            <a:off x="683568" y="941941"/>
            <a:ext cx="8077200" cy="0"/>
          </a:xfrm>
          <a:prstGeom prst="line">
            <a:avLst/>
          </a:prstGeom>
          <a:ln>
            <a:solidFill>
              <a:srgbClr val="005E68"/>
            </a:solidFill>
          </a:ln>
        </p:spPr>
        <p:style>
          <a:lnRef idx="1">
            <a:schemeClr val="accent1"/>
          </a:lnRef>
          <a:fillRef idx="0">
            <a:schemeClr val="accent1"/>
          </a:fillRef>
          <a:effectRef idx="0">
            <a:schemeClr val="accent1"/>
          </a:effectRef>
          <a:fontRef idx="minor">
            <a:schemeClr val="tx1"/>
          </a:fontRef>
        </p:style>
      </p:cxnSp>
      <p:sp>
        <p:nvSpPr>
          <p:cNvPr id="9" name="Rectangle 1"/>
          <p:cNvSpPr>
            <a:spLocks noChangeArrowheads="1"/>
          </p:cNvSpPr>
          <p:nvPr/>
        </p:nvSpPr>
        <p:spPr bwMode="auto">
          <a:xfrm>
            <a:off x="441633" y="1373953"/>
            <a:ext cx="8260734" cy="40164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lvl="0" indent="-285750" algn="just" fontAlgn="base">
              <a:spcBef>
                <a:spcPct val="0"/>
              </a:spcBef>
              <a:spcAft>
                <a:spcPct val="0"/>
              </a:spcAft>
              <a:buFont typeface="Arial" panose="020B0604020202020204" pitchFamily="34" charset="0"/>
              <a:buChar char="•"/>
            </a:pPr>
            <a:r>
              <a:rPr lang="en-US" sz="1500" dirty="0" smtClean="0">
                <a:latin typeface="Calibri" pitchFamily="34" charset="0"/>
              </a:rPr>
              <a:t>Well functioning network with 3 EU partners in adult education</a:t>
            </a:r>
            <a:endParaRPr lang="lv-LV" sz="1500" dirty="0" smtClean="0">
              <a:latin typeface="Calibri" pitchFamily="34" charset="0"/>
            </a:endParaRPr>
          </a:p>
          <a:p>
            <a:pPr marL="285750" lvl="0" indent="-285750" algn="just" fontAlgn="base">
              <a:spcBef>
                <a:spcPct val="0"/>
              </a:spcBef>
              <a:spcAft>
                <a:spcPct val="0"/>
              </a:spcAft>
              <a:buFont typeface="Arial" panose="020B0604020202020204" pitchFamily="34" charset="0"/>
              <a:buChar char="•"/>
            </a:pPr>
            <a:r>
              <a:rPr lang="lv-LV" sz="1500" dirty="0" err="1" smtClean="0">
                <a:latin typeface="Calibri" pitchFamily="34" charset="0"/>
              </a:rPr>
              <a:t>Established</a:t>
            </a:r>
            <a:r>
              <a:rPr lang="lv-LV" sz="1500" dirty="0" smtClean="0">
                <a:latin typeface="Calibri" pitchFamily="34" charset="0"/>
              </a:rPr>
              <a:t> c</a:t>
            </a:r>
            <a:r>
              <a:rPr lang="en-US" sz="1500" dirty="0" err="1" smtClean="0">
                <a:latin typeface="Calibri" pitchFamily="34" charset="0"/>
              </a:rPr>
              <a:t>ooperation</a:t>
            </a:r>
            <a:r>
              <a:rPr lang="en-US" sz="1500" dirty="0" smtClean="0">
                <a:latin typeface="Calibri" pitchFamily="34" charset="0"/>
              </a:rPr>
              <a:t> </a:t>
            </a:r>
            <a:r>
              <a:rPr lang="en-US" sz="1500" dirty="0">
                <a:latin typeface="Calibri" pitchFamily="34" charset="0"/>
              </a:rPr>
              <a:t>contacts </a:t>
            </a:r>
            <a:r>
              <a:rPr lang="en-US" sz="1500" dirty="0" smtClean="0">
                <a:latin typeface="Calibri" pitchFamily="34" charset="0"/>
              </a:rPr>
              <a:t>to </a:t>
            </a:r>
            <a:r>
              <a:rPr lang="en-US" sz="1500" dirty="0">
                <a:latin typeface="Calibri" pitchFamily="34" charset="0"/>
              </a:rPr>
              <a:t>develop and improve adult learning </a:t>
            </a:r>
            <a:r>
              <a:rPr lang="en-US" sz="1500" dirty="0" smtClean="0">
                <a:latin typeface="Calibri" pitchFamily="34" charset="0"/>
              </a:rPr>
              <a:t>methods</a:t>
            </a:r>
            <a:endParaRPr lang="lv-LV" sz="1500" dirty="0" smtClean="0">
              <a:latin typeface="Calibri" pitchFamily="34" charset="0"/>
            </a:endParaRPr>
          </a:p>
          <a:p>
            <a:pPr marL="285750" lvl="0" indent="-285750" algn="just" fontAlgn="base">
              <a:spcBef>
                <a:spcPct val="0"/>
              </a:spcBef>
              <a:spcAft>
                <a:spcPct val="0"/>
              </a:spcAft>
              <a:buFont typeface="Arial" panose="020B0604020202020204" pitchFamily="34" charset="0"/>
              <a:buChar char="•"/>
            </a:pPr>
            <a:r>
              <a:rPr lang="lv-LV" sz="1500" dirty="0" err="1" smtClean="0">
                <a:latin typeface="Calibri" pitchFamily="34" charset="0"/>
              </a:rPr>
              <a:t>European</a:t>
            </a:r>
            <a:r>
              <a:rPr lang="lv-LV" sz="1500" dirty="0" smtClean="0">
                <a:latin typeface="Calibri" pitchFamily="34" charset="0"/>
              </a:rPr>
              <a:t> </a:t>
            </a:r>
            <a:r>
              <a:rPr lang="lv-LV" sz="1500" dirty="0" err="1" smtClean="0">
                <a:latin typeface="Calibri" pitchFamily="34" charset="0"/>
              </a:rPr>
              <a:t>dimension</a:t>
            </a:r>
            <a:r>
              <a:rPr lang="lv-LV" sz="1500" dirty="0" smtClean="0">
                <a:latin typeface="Calibri" pitchFamily="34" charset="0"/>
              </a:rPr>
              <a:t> </a:t>
            </a:r>
            <a:r>
              <a:rPr lang="lv-LV" sz="1500" dirty="0" err="1" smtClean="0">
                <a:latin typeface="Calibri" pitchFamily="34" charset="0"/>
              </a:rPr>
              <a:t>recognition</a:t>
            </a:r>
            <a:endParaRPr lang="en-US" sz="1500" dirty="0" smtClean="0">
              <a:latin typeface="Calibri" pitchFamily="34" charset="0"/>
            </a:endParaRPr>
          </a:p>
          <a:p>
            <a:pPr marL="285750" lvl="0" indent="-285750" algn="just" fontAlgn="base">
              <a:spcBef>
                <a:spcPct val="0"/>
              </a:spcBef>
              <a:spcAft>
                <a:spcPct val="0"/>
              </a:spcAft>
              <a:buFont typeface="Arial" panose="020B0604020202020204" pitchFamily="34" charset="0"/>
              <a:buChar char="•"/>
            </a:pPr>
            <a:r>
              <a:rPr lang="en-US" sz="1500" dirty="0" smtClean="0">
                <a:latin typeface="Calibri" pitchFamily="34" charset="0"/>
              </a:rPr>
              <a:t>Improved attractiveness of educational methods</a:t>
            </a:r>
            <a:endParaRPr lang="lv-LV" sz="1500" dirty="0" smtClean="0">
              <a:latin typeface="Calibri" pitchFamily="34" charset="0"/>
            </a:endParaRPr>
          </a:p>
          <a:p>
            <a:pPr marL="285750" lvl="0" indent="-285750" algn="just" fontAlgn="base">
              <a:spcBef>
                <a:spcPct val="0"/>
              </a:spcBef>
              <a:spcAft>
                <a:spcPct val="0"/>
              </a:spcAft>
              <a:buFont typeface="Arial" panose="020B0604020202020204" pitchFamily="34" charset="0"/>
              <a:buChar char="•"/>
            </a:pPr>
            <a:r>
              <a:rPr lang="lv-LV" sz="1500" dirty="0" err="1" smtClean="0">
                <a:latin typeface="Calibri" pitchFamily="34" charset="0"/>
              </a:rPr>
              <a:t>Development</a:t>
            </a:r>
            <a:r>
              <a:rPr lang="lv-LV" sz="1500" dirty="0" smtClean="0">
                <a:latin typeface="Calibri" pitchFamily="34" charset="0"/>
              </a:rPr>
              <a:t> </a:t>
            </a:r>
            <a:r>
              <a:rPr lang="lv-LV" sz="1500" dirty="0" err="1" smtClean="0">
                <a:latin typeface="Calibri" pitchFamily="34" charset="0"/>
              </a:rPr>
              <a:t>of</a:t>
            </a:r>
            <a:r>
              <a:rPr lang="lv-LV" sz="1500" dirty="0" smtClean="0">
                <a:latin typeface="Calibri" pitchFamily="34" charset="0"/>
              </a:rPr>
              <a:t> distance </a:t>
            </a:r>
            <a:r>
              <a:rPr lang="lv-LV" sz="1500" dirty="0" err="1" smtClean="0">
                <a:latin typeface="Calibri" pitchFamily="34" charset="0"/>
              </a:rPr>
              <a:t>learning</a:t>
            </a:r>
            <a:r>
              <a:rPr lang="lv-LV" sz="1500" dirty="0" smtClean="0">
                <a:latin typeface="Calibri" pitchFamily="34" charset="0"/>
              </a:rPr>
              <a:t> </a:t>
            </a:r>
            <a:r>
              <a:rPr lang="lv-LV" sz="1500" dirty="0" err="1" smtClean="0">
                <a:latin typeface="Calibri" pitchFamily="34" charset="0"/>
              </a:rPr>
              <a:t>management</a:t>
            </a:r>
            <a:endParaRPr lang="lv-LV" sz="1500" dirty="0" smtClean="0">
              <a:latin typeface="Calibri" pitchFamily="34" charset="0"/>
            </a:endParaRPr>
          </a:p>
          <a:p>
            <a:pPr marL="285750" lvl="0" indent="-285750" algn="just" fontAlgn="base">
              <a:spcBef>
                <a:spcPct val="0"/>
              </a:spcBef>
              <a:spcAft>
                <a:spcPct val="0"/>
              </a:spcAft>
              <a:buFont typeface="Arial" panose="020B0604020202020204" pitchFamily="34" charset="0"/>
              <a:buChar char="•"/>
            </a:pPr>
            <a:r>
              <a:rPr lang="lv-LV" sz="1500" dirty="0" err="1" smtClean="0">
                <a:latin typeface="Calibri" pitchFamily="34" charset="0"/>
              </a:rPr>
              <a:t>Methods</a:t>
            </a:r>
            <a:r>
              <a:rPr lang="lv-LV" sz="1500" dirty="0" smtClean="0">
                <a:latin typeface="Calibri" pitchFamily="34" charset="0"/>
              </a:rPr>
              <a:t> </a:t>
            </a:r>
            <a:r>
              <a:rPr lang="lv-LV" sz="1500" dirty="0" err="1" smtClean="0">
                <a:latin typeface="Calibri" pitchFamily="34" charset="0"/>
              </a:rPr>
              <a:t>could</a:t>
            </a:r>
            <a:r>
              <a:rPr lang="lv-LV" sz="1500" dirty="0" smtClean="0">
                <a:latin typeface="Calibri" pitchFamily="34" charset="0"/>
              </a:rPr>
              <a:t> </a:t>
            </a:r>
            <a:r>
              <a:rPr lang="lv-LV" sz="1500" dirty="0" err="1" smtClean="0">
                <a:latin typeface="Calibri" pitchFamily="34" charset="0"/>
              </a:rPr>
              <a:t>be</a:t>
            </a:r>
            <a:r>
              <a:rPr lang="lv-LV" sz="1500" dirty="0" smtClean="0">
                <a:latin typeface="Calibri" pitchFamily="34" charset="0"/>
              </a:rPr>
              <a:t> </a:t>
            </a:r>
            <a:r>
              <a:rPr lang="lv-LV" sz="1500" dirty="0" err="1" smtClean="0">
                <a:latin typeface="Calibri" pitchFamily="34" charset="0"/>
              </a:rPr>
              <a:t>used</a:t>
            </a:r>
            <a:r>
              <a:rPr lang="lv-LV" sz="1500" dirty="0" smtClean="0">
                <a:latin typeface="Calibri" pitchFamily="34" charset="0"/>
              </a:rPr>
              <a:t> </a:t>
            </a:r>
            <a:r>
              <a:rPr lang="lv-LV" sz="1500" dirty="0" err="1" smtClean="0">
                <a:latin typeface="Calibri" pitchFamily="34" charset="0"/>
              </a:rPr>
              <a:t>both</a:t>
            </a:r>
            <a:r>
              <a:rPr lang="lv-LV" sz="1500" dirty="0" smtClean="0">
                <a:latin typeface="Calibri" pitchFamily="34" charset="0"/>
              </a:rPr>
              <a:t> - </a:t>
            </a:r>
            <a:r>
              <a:rPr lang="lv-LV" sz="1500" dirty="0" err="1" smtClean="0">
                <a:latin typeface="Calibri" pitchFamily="34" charset="0"/>
              </a:rPr>
              <a:t>inside</a:t>
            </a:r>
            <a:r>
              <a:rPr lang="lv-LV" sz="1500" dirty="0" smtClean="0">
                <a:latin typeface="Calibri" pitchFamily="34" charset="0"/>
              </a:rPr>
              <a:t> </a:t>
            </a:r>
            <a:r>
              <a:rPr lang="lv-LV" sz="1500" dirty="0" err="1" smtClean="0">
                <a:latin typeface="Calibri" pitchFamily="34" charset="0"/>
              </a:rPr>
              <a:t>and</a:t>
            </a:r>
            <a:r>
              <a:rPr lang="lv-LV" sz="1500" dirty="0" smtClean="0">
                <a:latin typeface="Calibri" pitchFamily="34" charset="0"/>
              </a:rPr>
              <a:t> </a:t>
            </a:r>
            <a:r>
              <a:rPr lang="lv-LV" sz="1500" dirty="0" err="1" smtClean="0">
                <a:latin typeface="Calibri" pitchFamily="34" charset="0"/>
              </a:rPr>
              <a:t>outside</a:t>
            </a:r>
            <a:r>
              <a:rPr lang="lv-LV" sz="1500" dirty="0" smtClean="0">
                <a:latin typeface="Calibri" pitchFamily="34" charset="0"/>
              </a:rPr>
              <a:t> </a:t>
            </a:r>
            <a:r>
              <a:rPr lang="lv-LV" sz="1500" dirty="0" err="1" smtClean="0">
                <a:latin typeface="Calibri" pitchFamily="34" charset="0"/>
              </a:rPr>
              <a:t>the</a:t>
            </a:r>
            <a:r>
              <a:rPr lang="lv-LV" sz="1500" dirty="0" smtClean="0">
                <a:latin typeface="Calibri" pitchFamily="34" charset="0"/>
              </a:rPr>
              <a:t> </a:t>
            </a:r>
            <a:r>
              <a:rPr lang="lv-LV" sz="1500" dirty="0" err="1" smtClean="0">
                <a:latin typeface="Calibri" pitchFamily="34" charset="0"/>
              </a:rPr>
              <a:t>network</a:t>
            </a:r>
            <a:endParaRPr lang="en-US" sz="1500" dirty="0" smtClean="0">
              <a:latin typeface="Calibri" pitchFamily="34" charset="0"/>
            </a:endParaRPr>
          </a:p>
          <a:p>
            <a:pPr marL="285750" lvl="0" indent="-285750" algn="just" fontAlgn="base">
              <a:spcBef>
                <a:spcPct val="0"/>
              </a:spcBef>
              <a:spcAft>
                <a:spcPct val="0"/>
              </a:spcAft>
              <a:buFont typeface="Arial" panose="020B0604020202020204" pitchFamily="34" charset="0"/>
              <a:buChar char="•"/>
            </a:pPr>
            <a:r>
              <a:rPr lang="en-US" sz="1500" dirty="0">
                <a:latin typeface="Calibri" pitchFamily="34" charset="0"/>
              </a:rPr>
              <a:t>More flexible studies and open education by implementing better use of </a:t>
            </a:r>
            <a:r>
              <a:rPr lang="en-US" sz="1500" dirty="0" smtClean="0">
                <a:latin typeface="Calibri" pitchFamily="34" charset="0"/>
              </a:rPr>
              <a:t>ICT</a:t>
            </a:r>
            <a:endParaRPr lang="lv-LV" sz="1500" dirty="0" smtClean="0">
              <a:latin typeface="Calibri" pitchFamily="34" charset="0"/>
            </a:endParaRPr>
          </a:p>
          <a:p>
            <a:pPr marL="285750" lvl="0" indent="-285750" algn="just" fontAlgn="base">
              <a:spcBef>
                <a:spcPct val="0"/>
              </a:spcBef>
              <a:spcAft>
                <a:spcPct val="0"/>
              </a:spcAft>
              <a:buFont typeface="Arial" panose="020B0604020202020204" pitchFamily="34" charset="0"/>
              <a:buChar char="•"/>
            </a:pPr>
            <a:r>
              <a:rPr lang="en-US" sz="1500" dirty="0">
                <a:latin typeface="Calibri" pitchFamily="34" charset="0"/>
              </a:rPr>
              <a:t>Methodological material for </a:t>
            </a:r>
            <a:r>
              <a:rPr lang="en-US" sz="1500" dirty="0" err="1" smtClean="0">
                <a:latin typeface="Calibri" pitchFamily="34" charset="0"/>
              </a:rPr>
              <a:t>bette</a:t>
            </a:r>
            <a:r>
              <a:rPr lang="lv-LV" sz="1500" dirty="0" smtClean="0">
                <a:latin typeface="Calibri" pitchFamily="34" charset="0"/>
              </a:rPr>
              <a:t>r</a:t>
            </a:r>
            <a:r>
              <a:rPr lang="en-US" sz="1500" dirty="0" smtClean="0">
                <a:latin typeface="Calibri" pitchFamily="34" charset="0"/>
              </a:rPr>
              <a:t> </a:t>
            </a:r>
            <a:r>
              <a:rPr lang="en-US" sz="1500" dirty="0">
                <a:latin typeface="Calibri" pitchFamily="34" charset="0"/>
              </a:rPr>
              <a:t>use of distance learning environment using various IT </a:t>
            </a:r>
            <a:r>
              <a:rPr lang="en-US" sz="1500" dirty="0" smtClean="0">
                <a:latin typeface="Calibri" pitchFamily="34" charset="0"/>
              </a:rPr>
              <a:t>tools</a:t>
            </a:r>
            <a:endParaRPr lang="lv-LV" sz="1500" dirty="0" smtClean="0">
              <a:latin typeface="Calibri" pitchFamily="34" charset="0"/>
            </a:endParaRPr>
          </a:p>
          <a:p>
            <a:pPr marL="285750" lvl="0" indent="-285750" algn="just" fontAlgn="base">
              <a:spcBef>
                <a:spcPct val="0"/>
              </a:spcBef>
              <a:spcAft>
                <a:spcPct val="0"/>
              </a:spcAft>
              <a:buFont typeface="Arial" panose="020B0604020202020204" pitchFamily="34" charset="0"/>
              <a:buChar char="•"/>
            </a:pPr>
            <a:r>
              <a:rPr lang="en-US" sz="1500" dirty="0">
                <a:latin typeface="Calibri" pitchFamily="34" charset="0"/>
              </a:rPr>
              <a:t>Improved Moodle </a:t>
            </a:r>
            <a:r>
              <a:rPr lang="en-US" sz="1500" dirty="0" smtClean="0">
                <a:latin typeface="Calibri" pitchFamily="34" charset="0"/>
              </a:rPr>
              <a:t>environment</a:t>
            </a:r>
            <a:endParaRPr lang="lv-LV" sz="1500" dirty="0" smtClean="0">
              <a:latin typeface="Calibri" pitchFamily="34" charset="0"/>
            </a:endParaRPr>
          </a:p>
          <a:p>
            <a:pPr marL="285750" lvl="0" indent="-285750" algn="just" fontAlgn="base">
              <a:spcBef>
                <a:spcPct val="0"/>
              </a:spcBef>
              <a:spcAft>
                <a:spcPct val="0"/>
              </a:spcAft>
              <a:buFont typeface="Arial" panose="020B0604020202020204" pitchFamily="34" charset="0"/>
              <a:buChar char="•"/>
            </a:pPr>
            <a:r>
              <a:rPr lang="lv-LV" sz="1500" dirty="0" err="1" smtClean="0">
                <a:latin typeface="Calibri" pitchFamily="34" charset="0"/>
              </a:rPr>
              <a:t>Teachers</a:t>
            </a:r>
            <a:r>
              <a:rPr lang="lv-LV" sz="1500" dirty="0" smtClean="0">
                <a:latin typeface="Calibri" pitchFamily="34" charset="0"/>
              </a:rPr>
              <a:t> </a:t>
            </a:r>
            <a:r>
              <a:rPr lang="lv-LV" sz="1500" dirty="0" err="1" smtClean="0">
                <a:latin typeface="Calibri" pitchFamily="34" charset="0"/>
              </a:rPr>
              <a:t>trained</a:t>
            </a:r>
            <a:r>
              <a:rPr lang="lv-LV" sz="1500" dirty="0" smtClean="0">
                <a:latin typeface="Calibri" pitchFamily="34" charset="0"/>
              </a:rPr>
              <a:t> to </a:t>
            </a:r>
            <a:r>
              <a:rPr lang="lv-LV" sz="1500" dirty="0" err="1" smtClean="0">
                <a:latin typeface="Calibri" pitchFamily="34" charset="0"/>
              </a:rPr>
              <a:t>work</a:t>
            </a:r>
            <a:r>
              <a:rPr lang="lv-LV" sz="1500" dirty="0" smtClean="0">
                <a:latin typeface="Calibri" pitchFamily="34" charset="0"/>
              </a:rPr>
              <a:t> </a:t>
            </a:r>
            <a:r>
              <a:rPr lang="lv-LV" sz="1500" dirty="0" err="1" smtClean="0">
                <a:latin typeface="Calibri" pitchFamily="34" charset="0"/>
              </a:rPr>
              <a:t>with</a:t>
            </a:r>
            <a:r>
              <a:rPr lang="lv-LV" sz="1500" dirty="0" smtClean="0">
                <a:latin typeface="Calibri" pitchFamily="34" charset="0"/>
              </a:rPr>
              <a:t> </a:t>
            </a:r>
            <a:r>
              <a:rPr lang="lv-LV" sz="1500" dirty="0" err="1" smtClean="0">
                <a:latin typeface="Calibri" pitchFamily="34" charset="0"/>
              </a:rPr>
              <a:t>new</a:t>
            </a:r>
            <a:r>
              <a:rPr lang="lv-LV" sz="1500" dirty="0" smtClean="0">
                <a:latin typeface="Calibri" pitchFamily="34" charset="0"/>
              </a:rPr>
              <a:t> </a:t>
            </a:r>
            <a:r>
              <a:rPr lang="lv-LV" sz="1500" dirty="0" err="1" smtClean="0">
                <a:latin typeface="Calibri" pitchFamily="34" charset="0"/>
              </a:rPr>
              <a:t>features</a:t>
            </a:r>
            <a:r>
              <a:rPr lang="lv-LV" sz="1500" dirty="0" smtClean="0">
                <a:latin typeface="Calibri" pitchFamily="34" charset="0"/>
              </a:rPr>
              <a:t>, </a:t>
            </a:r>
            <a:r>
              <a:rPr lang="lv-LV" sz="1500" dirty="0" err="1" smtClean="0">
                <a:latin typeface="Calibri" pitchFamily="34" charset="0"/>
              </a:rPr>
              <a:t>tools</a:t>
            </a:r>
            <a:r>
              <a:rPr lang="lv-LV" sz="1500" dirty="0" smtClean="0">
                <a:latin typeface="Calibri" pitchFamily="34" charset="0"/>
              </a:rPr>
              <a:t> </a:t>
            </a:r>
            <a:r>
              <a:rPr lang="lv-LV" sz="1500" dirty="0" err="1" smtClean="0">
                <a:latin typeface="Calibri" pitchFamily="34" charset="0"/>
              </a:rPr>
              <a:t>and</a:t>
            </a:r>
            <a:r>
              <a:rPr lang="lv-LV" sz="1500" dirty="0" smtClean="0">
                <a:latin typeface="Calibri" pitchFamily="34" charset="0"/>
              </a:rPr>
              <a:t> </a:t>
            </a:r>
            <a:r>
              <a:rPr lang="lv-LV" sz="1500" dirty="0" err="1" smtClean="0">
                <a:latin typeface="Calibri" pitchFamily="34" charset="0"/>
              </a:rPr>
              <a:t>methods</a:t>
            </a:r>
            <a:endParaRPr lang="lv-LV" sz="1500" dirty="0" smtClean="0">
              <a:latin typeface="Calibri" pitchFamily="34" charset="0"/>
            </a:endParaRPr>
          </a:p>
          <a:p>
            <a:pPr marL="285750" lvl="0" indent="-285750" algn="just" fontAlgn="base">
              <a:spcBef>
                <a:spcPct val="0"/>
              </a:spcBef>
              <a:spcAft>
                <a:spcPct val="0"/>
              </a:spcAft>
              <a:buFont typeface="Arial" panose="020B0604020202020204" pitchFamily="34" charset="0"/>
              <a:buChar char="•"/>
            </a:pPr>
            <a:r>
              <a:rPr lang="lv-LV" sz="1500" dirty="0" err="1" smtClean="0">
                <a:latin typeface="Calibri" pitchFamily="34" charset="0"/>
              </a:rPr>
              <a:t>Improved</a:t>
            </a:r>
            <a:r>
              <a:rPr lang="lv-LV" sz="1500" dirty="0" smtClean="0">
                <a:latin typeface="Calibri" pitchFamily="34" charset="0"/>
              </a:rPr>
              <a:t> </a:t>
            </a:r>
            <a:r>
              <a:rPr lang="lv-LV" sz="1500" dirty="0" err="1" smtClean="0">
                <a:latin typeface="Calibri" pitchFamily="34" charset="0"/>
              </a:rPr>
              <a:t>project</a:t>
            </a:r>
            <a:r>
              <a:rPr lang="lv-LV" sz="1500" dirty="0" smtClean="0">
                <a:latin typeface="Calibri" pitchFamily="34" charset="0"/>
              </a:rPr>
              <a:t> </a:t>
            </a:r>
            <a:r>
              <a:rPr lang="lv-LV" sz="1500" dirty="0" err="1" smtClean="0">
                <a:latin typeface="Calibri" pitchFamily="34" charset="0"/>
              </a:rPr>
              <a:t>participants</a:t>
            </a:r>
            <a:r>
              <a:rPr lang="lv-LV" sz="1500" dirty="0" smtClean="0">
                <a:latin typeface="Calibri" pitchFamily="34" charset="0"/>
              </a:rPr>
              <a:t> </a:t>
            </a:r>
            <a:r>
              <a:rPr lang="lv-LV" sz="1500" dirty="0" err="1" smtClean="0">
                <a:latin typeface="Calibri" pitchFamily="34" charset="0"/>
              </a:rPr>
              <a:t>skills</a:t>
            </a:r>
            <a:r>
              <a:rPr lang="lv-LV" sz="1500" dirty="0" smtClean="0">
                <a:latin typeface="Calibri" pitchFamily="34" charset="0"/>
              </a:rPr>
              <a:t> </a:t>
            </a:r>
            <a:r>
              <a:rPr lang="lv-LV" sz="1500" dirty="0" err="1" smtClean="0">
                <a:latin typeface="Calibri" pitchFamily="34" charset="0"/>
              </a:rPr>
              <a:t>and</a:t>
            </a:r>
            <a:r>
              <a:rPr lang="lv-LV" sz="1500" dirty="0" smtClean="0">
                <a:latin typeface="Calibri" pitchFamily="34" charset="0"/>
              </a:rPr>
              <a:t> </a:t>
            </a:r>
            <a:r>
              <a:rPr lang="lv-LV" sz="1500" dirty="0" err="1" smtClean="0">
                <a:latin typeface="Calibri" pitchFamily="34" charset="0"/>
              </a:rPr>
              <a:t>abilities</a:t>
            </a:r>
            <a:endParaRPr lang="lv-LV" sz="1500" dirty="0" smtClean="0">
              <a:latin typeface="Calibri" pitchFamily="34" charset="0"/>
            </a:endParaRPr>
          </a:p>
          <a:p>
            <a:pPr marL="285750" lvl="0" indent="-285750" algn="just" fontAlgn="base">
              <a:spcBef>
                <a:spcPct val="0"/>
              </a:spcBef>
              <a:spcAft>
                <a:spcPct val="0"/>
              </a:spcAft>
              <a:buFont typeface="Arial" panose="020B0604020202020204" pitchFamily="34" charset="0"/>
              <a:buChar char="•"/>
            </a:pPr>
            <a:r>
              <a:rPr lang="lv-LV" sz="1500" dirty="0" err="1" smtClean="0">
                <a:latin typeface="Calibri" pitchFamily="34" charset="0"/>
              </a:rPr>
              <a:t>Capability</a:t>
            </a:r>
            <a:r>
              <a:rPr lang="lv-LV" sz="1500" dirty="0" smtClean="0">
                <a:latin typeface="Calibri" pitchFamily="34" charset="0"/>
              </a:rPr>
              <a:t> </a:t>
            </a:r>
            <a:r>
              <a:rPr lang="lv-LV" sz="1500" dirty="0" err="1" smtClean="0">
                <a:latin typeface="Calibri" pitchFamily="34" charset="0"/>
              </a:rPr>
              <a:t>of</a:t>
            </a:r>
            <a:r>
              <a:rPr lang="lv-LV" sz="1500" dirty="0" smtClean="0">
                <a:latin typeface="Calibri" pitchFamily="34" charset="0"/>
              </a:rPr>
              <a:t> </a:t>
            </a:r>
            <a:r>
              <a:rPr lang="lv-LV" sz="1500" dirty="0" err="1" smtClean="0">
                <a:latin typeface="Calibri" pitchFamily="34" charset="0"/>
              </a:rPr>
              <a:t>sharing</a:t>
            </a:r>
            <a:r>
              <a:rPr lang="lv-LV" sz="1500" dirty="0" smtClean="0">
                <a:latin typeface="Calibri" pitchFamily="34" charset="0"/>
              </a:rPr>
              <a:t> </a:t>
            </a:r>
            <a:r>
              <a:rPr lang="lv-LV" sz="1500" dirty="0" err="1" smtClean="0">
                <a:latin typeface="Calibri" pitchFamily="34" charset="0"/>
              </a:rPr>
              <a:t>know-how</a:t>
            </a:r>
            <a:endParaRPr lang="lv-LV" sz="1500" dirty="0" smtClean="0">
              <a:latin typeface="Calibri" pitchFamily="34" charset="0"/>
            </a:endParaRPr>
          </a:p>
          <a:p>
            <a:pPr marL="285750" lvl="0" indent="-285750" algn="just" fontAlgn="base">
              <a:spcBef>
                <a:spcPct val="0"/>
              </a:spcBef>
              <a:spcAft>
                <a:spcPct val="0"/>
              </a:spcAft>
              <a:buFont typeface="Arial" panose="020B0604020202020204" pitchFamily="34" charset="0"/>
              <a:buChar char="•"/>
            </a:pPr>
            <a:r>
              <a:rPr lang="lv-LV" sz="1500" dirty="0" smtClean="0">
                <a:latin typeface="Calibri" pitchFamily="34" charset="0"/>
              </a:rPr>
              <a:t>It </a:t>
            </a:r>
            <a:r>
              <a:rPr lang="lv-LV" sz="1500" dirty="0" err="1" smtClean="0">
                <a:latin typeface="Calibri" pitchFamily="34" charset="0"/>
              </a:rPr>
              <a:t>is</a:t>
            </a:r>
            <a:r>
              <a:rPr lang="lv-LV" sz="1500" dirty="0" smtClean="0">
                <a:latin typeface="Calibri" pitchFamily="34" charset="0"/>
              </a:rPr>
              <a:t> </a:t>
            </a:r>
            <a:r>
              <a:rPr lang="lv-LV" sz="1500" dirty="0" err="1" smtClean="0">
                <a:latin typeface="Calibri" pitchFamily="34" charset="0"/>
              </a:rPr>
              <a:t>anticipated</a:t>
            </a:r>
            <a:r>
              <a:rPr lang="lv-LV" sz="1500" dirty="0" smtClean="0">
                <a:latin typeface="Calibri" pitchFamily="34" charset="0"/>
              </a:rPr>
              <a:t> to </a:t>
            </a:r>
            <a:r>
              <a:rPr lang="lv-LV" sz="1500" dirty="0" err="1" smtClean="0">
                <a:latin typeface="Calibri" pitchFamily="34" charset="0"/>
              </a:rPr>
              <a:t>have</a:t>
            </a:r>
            <a:r>
              <a:rPr lang="lv-LV" sz="1500" dirty="0" smtClean="0">
                <a:latin typeface="Calibri" pitchFamily="34" charset="0"/>
              </a:rPr>
              <a:t> less student </a:t>
            </a:r>
            <a:r>
              <a:rPr lang="lv-LV" sz="1500" dirty="0" err="1" smtClean="0">
                <a:latin typeface="Calibri" pitchFamily="34" charset="0"/>
              </a:rPr>
              <a:t>drop-outs</a:t>
            </a:r>
            <a:endParaRPr lang="lv-LV" sz="1500" dirty="0" smtClean="0">
              <a:latin typeface="Calibri" pitchFamily="34" charset="0"/>
            </a:endParaRPr>
          </a:p>
          <a:p>
            <a:pPr marL="285750" lvl="0" indent="-285750" algn="just" fontAlgn="base">
              <a:spcBef>
                <a:spcPct val="0"/>
              </a:spcBef>
              <a:spcAft>
                <a:spcPct val="0"/>
              </a:spcAft>
              <a:buFont typeface="Arial" panose="020B0604020202020204" pitchFamily="34" charset="0"/>
              <a:buChar char="•"/>
            </a:pPr>
            <a:r>
              <a:rPr lang="lv-LV" sz="1500" dirty="0" err="1" smtClean="0">
                <a:latin typeface="Calibri" pitchFamily="34" charset="0"/>
              </a:rPr>
              <a:t>Opportunity</a:t>
            </a:r>
            <a:r>
              <a:rPr lang="lv-LV" sz="1500" dirty="0" smtClean="0">
                <a:latin typeface="Calibri" pitchFamily="34" charset="0"/>
              </a:rPr>
              <a:t> to </a:t>
            </a:r>
            <a:r>
              <a:rPr lang="en-US" sz="1500" dirty="0">
                <a:latin typeface="Calibri" pitchFamily="34" charset="0"/>
              </a:rPr>
              <a:t>choose methods and forms </a:t>
            </a:r>
            <a:r>
              <a:rPr lang="lv-LV" sz="1500" dirty="0" err="1" smtClean="0">
                <a:latin typeface="Calibri" pitchFamily="34" charset="0"/>
              </a:rPr>
              <a:t>in</a:t>
            </a:r>
            <a:r>
              <a:rPr lang="en-US" sz="1500" dirty="0" smtClean="0">
                <a:latin typeface="Calibri" pitchFamily="34" charset="0"/>
              </a:rPr>
              <a:t> </a:t>
            </a:r>
            <a:r>
              <a:rPr lang="en-US" sz="1500" dirty="0">
                <a:latin typeface="Calibri" pitchFamily="34" charset="0"/>
              </a:rPr>
              <a:t>education work</a:t>
            </a:r>
            <a:endParaRPr lang="lv-LV" sz="1500" dirty="0" smtClean="0">
              <a:latin typeface="Calibri" pitchFamily="34" charset="0"/>
            </a:endParaRPr>
          </a:p>
          <a:p>
            <a:pPr marL="285750" lvl="0" indent="-285750" algn="just" fontAlgn="base">
              <a:spcBef>
                <a:spcPct val="0"/>
              </a:spcBef>
              <a:spcAft>
                <a:spcPct val="0"/>
              </a:spcAft>
              <a:buFont typeface="Arial" panose="020B0604020202020204" pitchFamily="34" charset="0"/>
              <a:buChar char="•"/>
            </a:pPr>
            <a:r>
              <a:rPr lang="lv-LV" sz="1500" dirty="0" err="1" smtClean="0">
                <a:latin typeface="Calibri" pitchFamily="34" charset="0"/>
              </a:rPr>
              <a:t>Positive</a:t>
            </a:r>
            <a:r>
              <a:rPr lang="lv-LV" sz="1500" dirty="0" smtClean="0">
                <a:latin typeface="Calibri" pitchFamily="34" charset="0"/>
              </a:rPr>
              <a:t> </a:t>
            </a:r>
            <a:r>
              <a:rPr lang="lv-LV" sz="1500" dirty="0" err="1" smtClean="0">
                <a:latin typeface="Calibri" pitchFamily="34" charset="0"/>
              </a:rPr>
              <a:t>impact</a:t>
            </a:r>
            <a:r>
              <a:rPr lang="lv-LV" sz="1500" dirty="0" smtClean="0">
                <a:latin typeface="Calibri" pitchFamily="34" charset="0"/>
              </a:rPr>
              <a:t> </a:t>
            </a:r>
            <a:r>
              <a:rPr lang="lv-LV" sz="1500" dirty="0" err="1" smtClean="0">
                <a:latin typeface="Calibri" pitchFamily="34" charset="0"/>
              </a:rPr>
              <a:t>on</a:t>
            </a:r>
            <a:r>
              <a:rPr lang="lv-LV" sz="1500" dirty="0" smtClean="0">
                <a:latin typeface="Calibri" pitchFamily="34" charset="0"/>
              </a:rPr>
              <a:t> </a:t>
            </a:r>
            <a:r>
              <a:rPr lang="lv-LV" sz="1500" dirty="0" err="1" smtClean="0">
                <a:latin typeface="Calibri" pitchFamily="34" charset="0"/>
              </a:rPr>
              <a:t>teachers</a:t>
            </a:r>
            <a:r>
              <a:rPr lang="lv-LV" sz="1500" dirty="0" smtClean="0">
                <a:latin typeface="Calibri" pitchFamily="34" charset="0"/>
              </a:rPr>
              <a:t> </a:t>
            </a:r>
            <a:r>
              <a:rPr lang="lv-LV" sz="1500" dirty="0" err="1" smtClean="0">
                <a:latin typeface="Calibri" pitchFamily="34" charset="0"/>
              </a:rPr>
              <a:t>and</a:t>
            </a:r>
            <a:r>
              <a:rPr lang="lv-LV" sz="1500" dirty="0" smtClean="0">
                <a:latin typeface="Calibri" pitchFamily="34" charset="0"/>
              </a:rPr>
              <a:t> </a:t>
            </a:r>
            <a:r>
              <a:rPr lang="lv-LV" sz="1500" dirty="0" err="1" smtClean="0">
                <a:latin typeface="Calibri" pitchFamily="34" charset="0"/>
              </a:rPr>
              <a:t>adult</a:t>
            </a:r>
            <a:r>
              <a:rPr lang="lv-LV" sz="1500" dirty="0" smtClean="0">
                <a:latin typeface="Calibri" pitchFamily="34" charset="0"/>
              </a:rPr>
              <a:t> </a:t>
            </a:r>
            <a:r>
              <a:rPr lang="lv-LV" sz="1500" dirty="0" err="1" smtClean="0">
                <a:latin typeface="Calibri" pitchFamily="34" charset="0"/>
              </a:rPr>
              <a:t>learners</a:t>
            </a:r>
            <a:endParaRPr lang="lv-LV" sz="1500" dirty="0" smtClean="0">
              <a:latin typeface="Calibri" pitchFamily="34" charset="0"/>
            </a:endParaRPr>
          </a:p>
          <a:p>
            <a:pPr marL="285750" lvl="0" indent="-285750" algn="just" fontAlgn="base">
              <a:spcBef>
                <a:spcPct val="0"/>
              </a:spcBef>
              <a:spcAft>
                <a:spcPct val="0"/>
              </a:spcAft>
              <a:buFont typeface="Arial" panose="020B0604020202020204" pitchFamily="34" charset="0"/>
              <a:buChar char="•"/>
            </a:pPr>
            <a:r>
              <a:rPr lang="lv-LV" sz="1500" dirty="0" err="1" smtClean="0">
                <a:latin typeface="Calibri" pitchFamily="34" charset="0"/>
              </a:rPr>
              <a:t>New</a:t>
            </a:r>
            <a:r>
              <a:rPr lang="lv-LV" sz="1500" dirty="0" smtClean="0">
                <a:latin typeface="Calibri" pitchFamily="34" charset="0"/>
              </a:rPr>
              <a:t> </a:t>
            </a:r>
            <a:r>
              <a:rPr lang="lv-LV" sz="1500" dirty="0" err="1" smtClean="0">
                <a:latin typeface="Calibri" pitchFamily="34" charset="0"/>
              </a:rPr>
              <a:t>ideas</a:t>
            </a:r>
            <a:r>
              <a:rPr lang="lv-LV" sz="1500" dirty="0" smtClean="0">
                <a:latin typeface="Calibri" pitchFamily="34" charset="0"/>
              </a:rPr>
              <a:t> </a:t>
            </a:r>
            <a:r>
              <a:rPr lang="lv-LV" sz="1500" dirty="0" err="1" smtClean="0">
                <a:latin typeface="Calibri" pitchFamily="34" charset="0"/>
              </a:rPr>
              <a:t>for</a:t>
            </a:r>
            <a:r>
              <a:rPr lang="lv-LV" sz="1500" dirty="0" smtClean="0">
                <a:latin typeface="Calibri" pitchFamily="34" charset="0"/>
              </a:rPr>
              <a:t> </a:t>
            </a:r>
            <a:r>
              <a:rPr lang="lv-LV" sz="1500" dirty="0" err="1" smtClean="0">
                <a:latin typeface="Calibri" pitchFamily="34" charset="0"/>
              </a:rPr>
              <a:t>future</a:t>
            </a:r>
            <a:r>
              <a:rPr lang="lv-LV" sz="1500" dirty="0" smtClean="0">
                <a:latin typeface="Calibri" pitchFamily="34" charset="0"/>
              </a:rPr>
              <a:t> </a:t>
            </a:r>
            <a:r>
              <a:rPr lang="lv-LV" sz="1500" dirty="0" err="1" smtClean="0">
                <a:latin typeface="Calibri" pitchFamily="34" charset="0"/>
              </a:rPr>
              <a:t>developments</a:t>
            </a:r>
            <a:r>
              <a:rPr lang="lv-LV" sz="1500" dirty="0" smtClean="0">
                <a:latin typeface="Calibri" pitchFamily="34" charset="0"/>
              </a:rPr>
              <a:t> </a:t>
            </a:r>
            <a:r>
              <a:rPr lang="lv-LV" sz="1500" dirty="0" err="1" smtClean="0">
                <a:latin typeface="Calibri" pitchFamily="34" charset="0"/>
              </a:rPr>
              <a:t>in</a:t>
            </a:r>
            <a:r>
              <a:rPr lang="lv-LV" sz="1500" dirty="0" smtClean="0">
                <a:latin typeface="Calibri" pitchFamily="34" charset="0"/>
              </a:rPr>
              <a:t> distance </a:t>
            </a:r>
            <a:r>
              <a:rPr lang="lv-LV" sz="1500" dirty="0" err="1" smtClean="0">
                <a:latin typeface="Calibri" pitchFamily="34" charset="0"/>
              </a:rPr>
              <a:t>learning</a:t>
            </a:r>
            <a:r>
              <a:rPr lang="lv-LV" sz="1500" dirty="0" smtClean="0">
                <a:latin typeface="Calibri" pitchFamily="34" charset="0"/>
              </a:rPr>
              <a:t> </a:t>
            </a:r>
            <a:r>
              <a:rPr lang="lv-LV" sz="1500" dirty="0" err="1" smtClean="0">
                <a:latin typeface="Calibri" pitchFamily="34" charset="0"/>
              </a:rPr>
              <a:t>methods</a:t>
            </a:r>
            <a:r>
              <a:rPr lang="lv-LV" sz="1500" dirty="0" smtClean="0">
                <a:latin typeface="Calibri" pitchFamily="34" charset="0"/>
              </a:rPr>
              <a:t> </a:t>
            </a:r>
            <a:r>
              <a:rPr lang="lv-LV" sz="1500" dirty="0" err="1" smtClean="0">
                <a:latin typeface="Calibri" pitchFamily="34" charset="0"/>
              </a:rPr>
              <a:t>and</a:t>
            </a:r>
            <a:r>
              <a:rPr lang="lv-LV" sz="1500" dirty="0" smtClean="0">
                <a:latin typeface="Calibri" pitchFamily="34" charset="0"/>
              </a:rPr>
              <a:t> ICT </a:t>
            </a:r>
            <a:r>
              <a:rPr lang="lv-LV" sz="1500" dirty="0" err="1" smtClean="0">
                <a:latin typeface="Calibri" pitchFamily="34" charset="0"/>
              </a:rPr>
              <a:t>tools</a:t>
            </a:r>
            <a:endParaRPr lang="lv-LV" sz="1500" dirty="0" smtClean="0">
              <a:latin typeface="Calibri" pitchFamily="34" charset="0"/>
            </a:endParaRPr>
          </a:p>
          <a:p>
            <a:pPr marL="285750" lvl="0" indent="-285750" algn="just" fontAlgn="base">
              <a:spcBef>
                <a:spcPct val="0"/>
              </a:spcBef>
              <a:spcAft>
                <a:spcPct val="0"/>
              </a:spcAft>
              <a:buFont typeface="Arial" panose="020B0604020202020204" pitchFamily="34" charset="0"/>
              <a:buChar char="•"/>
            </a:pPr>
            <a:r>
              <a:rPr lang="lv-LV" sz="1500" dirty="0" err="1" smtClean="0">
                <a:latin typeface="Calibri" pitchFamily="34" charset="0"/>
              </a:rPr>
              <a:t>Foreseen</a:t>
            </a:r>
            <a:r>
              <a:rPr lang="lv-LV" sz="1500" dirty="0" smtClean="0">
                <a:latin typeface="Calibri" pitchFamily="34" charset="0"/>
              </a:rPr>
              <a:t> </a:t>
            </a:r>
            <a:r>
              <a:rPr lang="lv-LV" sz="1500" dirty="0" err="1" smtClean="0">
                <a:latin typeface="Calibri" pitchFamily="34" charset="0"/>
              </a:rPr>
              <a:t>tasks</a:t>
            </a:r>
            <a:r>
              <a:rPr lang="lv-LV" sz="1500" dirty="0" smtClean="0">
                <a:latin typeface="Calibri" pitchFamily="34" charset="0"/>
              </a:rPr>
              <a:t>/</a:t>
            </a:r>
            <a:r>
              <a:rPr lang="lv-LV" sz="1500" dirty="0" err="1" smtClean="0">
                <a:latin typeface="Calibri" pitchFamily="34" charset="0"/>
              </a:rPr>
              <a:t>recommendations</a:t>
            </a:r>
            <a:r>
              <a:rPr lang="lv-LV" sz="1500" dirty="0" smtClean="0">
                <a:latin typeface="Calibri" pitchFamily="34" charset="0"/>
              </a:rPr>
              <a:t> </a:t>
            </a:r>
            <a:r>
              <a:rPr lang="lv-LV" sz="1500" dirty="0" err="1" smtClean="0">
                <a:latin typeface="Calibri" pitchFamily="34" charset="0"/>
              </a:rPr>
              <a:t>for</a:t>
            </a:r>
            <a:r>
              <a:rPr lang="lv-LV" sz="1500" dirty="0" smtClean="0">
                <a:latin typeface="Calibri" pitchFamily="34" charset="0"/>
              </a:rPr>
              <a:t> </a:t>
            </a:r>
            <a:r>
              <a:rPr lang="lv-LV" sz="1500" dirty="0" err="1" smtClean="0">
                <a:latin typeface="Calibri" pitchFamily="34" charset="0"/>
              </a:rPr>
              <a:t>continuing</a:t>
            </a:r>
            <a:r>
              <a:rPr lang="lv-LV" sz="1500" dirty="0" smtClean="0">
                <a:latin typeface="Calibri" pitchFamily="34" charset="0"/>
              </a:rPr>
              <a:t> </a:t>
            </a:r>
            <a:r>
              <a:rPr lang="lv-LV" sz="1500" dirty="0" err="1" smtClean="0">
                <a:latin typeface="Calibri" pitchFamily="34" charset="0"/>
              </a:rPr>
              <a:t>development</a:t>
            </a:r>
            <a:r>
              <a:rPr lang="lv-LV" sz="1500" dirty="0" smtClean="0">
                <a:latin typeface="Calibri" pitchFamily="34" charset="0"/>
              </a:rPr>
              <a:t> </a:t>
            </a:r>
            <a:r>
              <a:rPr lang="lv-LV" sz="1500" dirty="0" err="1" smtClean="0">
                <a:latin typeface="Calibri" pitchFamily="34" charset="0"/>
              </a:rPr>
              <a:t>of</a:t>
            </a:r>
            <a:r>
              <a:rPr lang="lv-LV" sz="1500" dirty="0" smtClean="0">
                <a:latin typeface="Calibri" pitchFamily="34" charset="0"/>
              </a:rPr>
              <a:t> </a:t>
            </a:r>
            <a:r>
              <a:rPr lang="lv-LV" sz="1500" dirty="0" err="1" smtClean="0">
                <a:latin typeface="Calibri" pitchFamily="34" charset="0"/>
              </a:rPr>
              <a:t>adult</a:t>
            </a:r>
            <a:r>
              <a:rPr lang="lv-LV" sz="1500" dirty="0" smtClean="0">
                <a:latin typeface="Calibri" pitchFamily="34" charset="0"/>
              </a:rPr>
              <a:t> </a:t>
            </a:r>
            <a:r>
              <a:rPr lang="lv-LV" sz="1500" dirty="0" err="1" smtClean="0">
                <a:latin typeface="Calibri" pitchFamily="34" charset="0"/>
              </a:rPr>
              <a:t>education</a:t>
            </a:r>
            <a:endParaRPr lang="lv-LV" sz="1500" dirty="0" smtClean="0">
              <a:latin typeface="Calibri" pitchFamily="34" charset="0"/>
            </a:endParaRPr>
          </a:p>
        </p:txBody>
      </p:sp>
    </p:spTree>
    <p:extLst>
      <p:ext uri="{BB962C8B-B14F-4D97-AF65-F5344CB8AC3E}">
        <p14:creationId xmlns:p14="http://schemas.microsoft.com/office/powerpoint/2010/main" val="1036869127"/>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a:srcRect/>
          <a:stretch>
            <a:fillRect/>
          </a:stretch>
        </p:blipFill>
        <p:spPr bwMode="auto">
          <a:xfrm>
            <a:off x="-176808" y="0"/>
            <a:ext cx="9144000" cy="6858000"/>
          </a:xfrm>
          <a:prstGeom prst="rect">
            <a:avLst/>
          </a:prstGeom>
          <a:noFill/>
          <a:ln w="9525">
            <a:noFill/>
            <a:round/>
            <a:headEnd/>
            <a:tailEnd/>
          </a:ln>
        </p:spPr>
      </p:pic>
      <p:pic>
        <p:nvPicPr>
          <p:cNvPr id="2052" name="Picture 4"/>
          <p:cNvPicPr>
            <a:picLocks noChangeAspect="1" noChangeArrowheads="1"/>
          </p:cNvPicPr>
          <p:nvPr/>
        </p:nvPicPr>
        <p:blipFill>
          <a:blip r:embed="rId4"/>
          <a:srcRect/>
          <a:stretch>
            <a:fillRect/>
          </a:stretch>
        </p:blipFill>
        <p:spPr bwMode="auto">
          <a:xfrm>
            <a:off x="0" y="6669340"/>
            <a:ext cx="9144000" cy="195861"/>
          </a:xfrm>
          <a:prstGeom prst="rect">
            <a:avLst/>
          </a:prstGeom>
          <a:noFill/>
          <a:ln w="9525">
            <a:noFill/>
            <a:round/>
            <a:headEnd/>
            <a:tailEnd/>
          </a:ln>
        </p:spPr>
      </p:pic>
      <p:pic>
        <p:nvPicPr>
          <p:cNvPr id="7" name="Picture 6" descr="eu_flag_co_funded_pos_[rgb]_right.jpg"/>
          <p:cNvPicPr>
            <a:picLocks noChangeAspect="1"/>
          </p:cNvPicPr>
          <p:nvPr/>
        </p:nvPicPr>
        <p:blipFill>
          <a:blip r:embed="rId5" cstate="screen">
            <a:clrChange>
              <a:clrFrom>
                <a:srgbClr val="FFFFFF"/>
              </a:clrFrom>
              <a:clrTo>
                <a:srgbClr val="FFFFFF">
                  <a:alpha val="0"/>
                </a:srgbClr>
              </a:clrTo>
            </a:clrChange>
          </a:blip>
          <a:stretch>
            <a:fillRect/>
          </a:stretch>
        </p:blipFill>
        <p:spPr>
          <a:xfrm>
            <a:off x="6300192" y="116632"/>
            <a:ext cx="2667000" cy="761806"/>
          </a:xfrm>
          <a:prstGeom prst="rect">
            <a:avLst/>
          </a:prstGeom>
        </p:spPr>
      </p:pic>
      <p:sp>
        <p:nvSpPr>
          <p:cNvPr id="8" name="TextBox 7"/>
          <p:cNvSpPr txBox="1"/>
          <p:nvPr/>
        </p:nvSpPr>
        <p:spPr>
          <a:xfrm>
            <a:off x="500034" y="357166"/>
            <a:ext cx="5429288" cy="584775"/>
          </a:xfrm>
          <a:prstGeom prst="rect">
            <a:avLst/>
          </a:prstGeom>
          <a:noFill/>
        </p:spPr>
        <p:txBody>
          <a:bodyPr wrap="square" rtlCol="0">
            <a:spAutoFit/>
          </a:bodyPr>
          <a:lstStyle/>
          <a:p>
            <a:r>
              <a:rPr lang="lv-LV" sz="3200" b="1" dirty="0" smtClean="0">
                <a:solidFill>
                  <a:schemeClr val="bg2">
                    <a:lumMod val="50000"/>
                  </a:schemeClr>
                </a:solidFill>
                <a:latin typeface="Calibri" pitchFamily="34" charset="0"/>
              </a:rPr>
              <a:t>Project </a:t>
            </a:r>
            <a:r>
              <a:rPr lang="lv-LV" sz="3200" b="1" dirty="0" err="1" smtClean="0">
                <a:solidFill>
                  <a:schemeClr val="bg2">
                    <a:lumMod val="50000"/>
                  </a:schemeClr>
                </a:solidFill>
                <a:latin typeface="Calibri" pitchFamily="34" charset="0"/>
              </a:rPr>
              <a:t>contacts</a:t>
            </a:r>
            <a:endParaRPr lang="lv-LV" sz="3200" b="1" dirty="0">
              <a:solidFill>
                <a:schemeClr val="bg2">
                  <a:lumMod val="50000"/>
                </a:schemeClr>
              </a:solidFill>
              <a:latin typeface="Calibri" pitchFamily="34" charset="0"/>
            </a:endParaRPr>
          </a:p>
        </p:txBody>
      </p:sp>
      <p:cxnSp>
        <p:nvCxnSpPr>
          <p:cNvPr id="11" name="Straight Connector 10"/>
          <p:cNvCxnSpPr/>
          <p:nvPr/>
        </p:nvCxnSpPr>
        <p:spPr>
          <a:xfrm>
            <a:off x="683568" y="941941"/>
            <a:ext cx="8077200" cy="0"/>
          </a:xfrm>
          <a:prstGeom prst="line">
            <a:avLst/>
          </a:prstGeom>
          <a:ln>
            <a:solidFill>
              <a:srgbClr val="005E68"/>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9201" y="3645024"/>
            <a:ext cx="4247991" cy="2832241"/>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4893" y="4652855"/>
            <a:ext cx="2284107" cy="1713080"/>
          </a:xfrm>
          <a:prstGeom prst="rect">
            <a:avLst/>
          </a:prstGeom>
          <a:ln>
            <a:noFill/>
          </a:ln>
          <a:effectLst>
            <a:softEdge rad="63500"/>
          </a:effectLst>
        </p:spPr>
      </p:pic>
      <p:sp>
        <p:nvSpPr>
          <p:cNvPr id="10" name="Rectangle 1"/>
          <p:cNvSpPr>
            <a:spLocks noChangeArrowheads="1"/>
          </p:cNvSpPr>
          <p:nvPr/>
        </p:nvSpPr>
        <p:spPr bwMode="auto">
          <a:xfrm>
            <a:off x="500034" y="1114723"/>
            <a:ext cx="5512126"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lv-LV" altLang="lv-LV" sz="1400" dirty="0">
                <a:latin typeface="Calibri" pitchFamily="34" charset="0"/>
              </a:rPr>
              <a:t>Jelgavas novada </a:t>
            </a:r>
            <a:r>
              <a:rPr lang="lv-LV" altLang="lv-LV" sz="1400" dirty="0" smtClean="0">
                <a:latin typeface="Calibri" pitchFamily="34" charset="0"/>
              </a:rPr>
              <a:t>Neklātienes </a:t>
            </a:r>
            <a:r>
              <a:rPr lang="lv-LV" altLang="lv-LV" sz="1400" dirty="0">
                <a:latin typeface="Calibri" pitchFamily="34" charset="0"/>
              </a:rPr>
              <a:t>vidusskola (Latvija</a:t>
            </a:r>
            <a:r>
              <a:rPr lang="lv-LV" altLang="lv-LV" sz="1400" dirty="0" smtClean="0">
                <a:latin typeface="Calibri" pitchFamily="34" charset="0"/>
              </a:rPr>
              <a:t>)</a:t>
            </a:r>
          </a:p>
          <a:p>
            <a:pPr marL="285750" lvl="0" indent="-285750" fontAlgn="base">
              <a:spcBef>
                <a:spcPct val="0"/>
              </a:spcBef>
              <a:spcAft>
                <a:spcPct val="0"/>
              </a:spcAft>
              <a:buFont typeface="Arial" panose="020B0604020202020204" pitchFamily="34" charset="0"/>
              <a:buChar char="•"/>
            </a:pPr>
            <a:r>
              <a:rPr lang="lv-LV" altLang="lv-LV" sz="1400" dirty="0" err="1" smtClean="0">
                <a:latin typeface="Calibri" pitchFamily="34" charset="0"/>
              </a:rPr>
              <a:t>Director</a:t>
            </a:r>
            <a:r>
              <a:rPr lang="lv-LV" altLang="lv-LV" sz="1400" dirty="0" smtClean="0">
                <a:latin typeface="Calibri" pitchFamily="34" charset="0"/>
              </a:rPr>
              <a:t> Irma </a:t>
            </a:r>
            <a:r>
              <a:rPr lang="lv-LV" altLang="lv-LV" sz="1400" dirty="0" err="1" smtClean="0">
                <a:latin typeface="Calibri" pitchFamily="34" charset="0"/>
              </a:rPr>
              <a:t>Sermūksle</a:t>
            </a:r>
            <a:r>
              <a:rPr lang="lv-LV" altLang="lv-LV" sz="1400" dirty="0" smtClean="0">
                <a:latin typeface="Calibri" pitchFamily="34" charset="0"/>
              </a:rPr>
              <a:t>, </a:t>
            </a:r>
            <a:r>
              <a:rPr lang="lv-LV" altLang="lv-LV" sz="1400" dirty="0" smtClean="0">
                <a:latin typeface="Calibri" pitchFamily="34" charset="0"/>
                <a:hlinkClick r:id="rId8"/>
              </a:rPr>
              <a:t>nvsk@jelgavasnovads.lv</a:t>
            </a:r>
            <a:endParaRPr lang="lv-LV" altLang="lv-LV" sz="1400" dirty="0" smtClean="0">
              <a:latin typeface="Calibri" pitchFamily="34" charset="0"/>
            </a:endParaRPr>
          </a:p>
          <a:p>
            <a:pPr marL="285750" lvl="0" indent="-285750" fontAlgn="base">
              <a:spcBef>
                <a:spcPct val="0"/>
              </a:spcBef>
              <a:spcAft>
                <a:spcPct val="0"/>
              </a:spcAft>
              <a:buFont typeface="Arial" panose="020B0604020202020204" pitchFamily="34" charset="0"/>
              <a:buChar char="•"/>
            </a:pPr>
            <a:r>
              <a:rPr lang="lv-LV" altLang="lv-LV" sz="1400" dirty="0" err="1" smtClean="0">
                <a:latin typeface="Calibri" pitchFamily="34" charset="0"/>
              </a:rPr>
              <a:t>Contact</a:t>
            </a:r>
            <a:r>
              <a:rPr lang="lv-LV" altLang="lv-LV" sz="1400" dirty="0" smtClean="0">
                <a:latin typeface="Calibri" pitchFamily="34" charset="0"/>
              </a:rPr>
              <a:t> </a:t>
            </a:r>
            <a:r>
              <a:rPr lang="lv-LV" altLang="lv-LV" sz="1400" dirty="0" err="1" smtClean="0">
                <a:latin typeface="Calibri" pitchFamily="34" charset="0"/>
              </a:rPr>
              <a:t>person</a:t>
            </a:r>
            <a:r>
              <a:rPr lang="lv-LV" altLang="lv-LV" sz="1400" dirty="0" smtClean="0">
                <a:latin typeface="Calibri" pitchFamily="34" charset="0"/>
              </a:rPr>
              <a:t> Inga </a:t>
            </a:r>
            <a:r>
              <a:rPr lang="lv-LV" altLang="lv-LV" sz="1400" dirty="0" err="1" smtClean="0">
                <a:latin typeface="Calibri" pitchFamily="34" charset="0"/>
              </a:rPr>
              <a:t>Eihentāle</a:t>
            </a:r>
            <a:r>
              <a:rPr lang="lv-LV" altLang="lv-LV" sz="1400" dirty="0" smtClean="0">
                <a:latin typeface="Calibri" pitchFamily="34" charset="0"/>
              </a:rPr>
              <a:t>, </a:t>
            </a:r>
            <a:r>
              <a:rPr lang="lv-LV" altLang="lv-LV" sz="1400" dirty="0" smtClean="0">
                <a:latin typeface="Calibri" pitchFamily="34" charset="0"/>
                <a:hlinkClick r:id="rId9"/>
              </a:rPr>
              <a:t>inga.eihentale@jelgavasnovads.lv</a:t>
            </a:r>
            <a:r>
              <a:rPr lang="lv-LV" altLang="lv-LV" sz="1400" dirty="0" smtClean="0">
                <a:latin typeface="Calibri" pitchFamily="34" charset="0"/>
              </a:rPr>
              <a:t> </a:t>
            </a:r>
            <a:endParaRPr lang="lv-LV" altLang="lv-LV" sz="1400" dirty="0">
              <a:latin typeface="Calibri" pitchFamily="34" charset="0"/>
            </a:endParaRPr>
          </a:p>
          <a:p>
            <a:pPr algn="just" fontAlgn="base">
              <a:spcBef>
                <a:spcPct val="0"/>
              </a:spcBef>
              <a:spcAft>
                <a:spcPct val="0"/>
              </a:spcAft>
            </a:pPr>
            <a:endParaRPr lang="lv-LV" altLang="lv-LV" sz="1400" dirty="0" smtClean="0">
              <a:latin typeface="Calibri" pitchFamily="34" charset="0"/>
            </a:endParaRPr>
          </a:p>
          <a:p>
            <a:pPr algn="just" fontAlgn="base">
              <a:spcBef>
                <a:spcPct val="0"/>
              </a:spcBef>
              <a:spcAft>
                <a:spcPct val="0"/>
              </a:spcAft>
            </a:pPr>
            <a:r>
              <a:rPr lang="lv-LV" altLang="lv-LV" sz="1400" dirty="0" err="1" smtClean="0">
                <a:latin typeface="Calibri" pitchFamily="34" charset="0"/>
              </a:rPr>
              <a:t>Tallinna</a:t>
            </a:r>
            <a:r>
              <a:rPr lang="lv-LV" altLang="lv-LV" sz="1400" dirty="0" smtClean="0">
                <a:latin typeface="Calibri" pitchFamily="34" charset="0"/>
              </a:rPr>
              <a:t> </a:t>
            </a:r>
            <a:r>
              <a:rPr lang="lv-LV" altLang="lv-LV" sz="1400" dirty="0" err="1">
                <a:latin typeface="Calibri" pitchFamily="34" charset="0"/>
              </a:rPr>
              <a:t>Täiskasvanute</a:t>
            </a:r>
            <a:r>
              <a:rPr lang="lv-LV" altLang="lv-LV" sz="1400" dirty="0">
                <a:latin typeface="Calibri" pitchFamily="34" charset="0"/>
              </a:rPr>
              <a:t> </a:t>
            </a:r>
            <a:r>
              <a:rPr lang="lv-LV" altLang="lv-LV" sz="1400" dirty="0" err="1">
                <a:latin typeface="Calibri" pitchFamily="34" charset="0"/>
              </a:rPr>
              <a:t>Gümnaasium</a:t>
            </a:r>
            <a:r>
              <a:rPr lang="lv-LV" altLang="lv-LV" sz="1400" dirty="0">
                <a:latin typeface="Calibri" pitchFamily="34" charset="0"/>
              </a:rPr>
              <a:t> (</a:t>
            </a:r>
            <a:r>
              <a:rPr lang="lv-LV" altLang="lv-LV" sz="1400" dirty="0" err="1">
                <a:latin typeface="Calibri" pitchFamily="34" charset="0"/>
              </a:rPr>
              <a:t>Eesti</a:t>
            </a:r>
            <a:r>
              <a:rPr lang="lv-LV" altLang="lv-LV" sz="1400" dirty="0">
                <a:latin typeface="Calibri" pitchFamily="34" charset="0"/>
              </a:rPr>
              <a:t>) </a:t>
            </a:r>
            <a:endParaRPr lang="lv-LV" altLang="lv-LV" sz="1400" dirty="0" smtClean="0">
              <a:latin typeface="Calibri" pitchFamily="34" charset="0"/>
            </a:endParaRPr>
          </a:p>
          <a:p>
            <a:pPr marL="285750" lvl="0" indent="-285750" algn="just" fontAlgn="base">
              <a:spcBef>
                <a:spcPct val="0"/>
              </a:spcBef>
              <a:spcAft>
                <a:spcPct val="0"/>
              </a:spcAft>
              <a:buFont typeface="Arial" panose="020B0604020202020204" pitchFamily="34" charset="0"/>
              <a:buChar char="•"/>
            </a:pPr>
            <a:r>
              <a:rPr lang="lv-LV" altLang="lv-LV" sz="1400" dirty="0" err="1" smtClean="0">
                <a:latin typeface="Calibri" pitchFamily="34" charset="0"/>
              </a:rPr>
              <a:t>Director</a:t>
            </a:r>
            <a:r>
              <a:rPr lang="lv-LV" altLang="lv-LV" sz="1400" dirty="0" smtClean="0">
                <a:latin typeface="Calibri" pitchFamily="34" charset="0"/>
              </a:rPr>
              <a:t> Heiki Kiidli, </a:t>
            </a:r>
            <a:r>
              <a:rPr lang="lv-LV" altLang="lv-LV" sz="1400" dirty="0" smtClean="0">
                <a:latin typeface="Calibri" pitchFamily="34" charset="0"/>
                <a:hlinkClick r:id="rId10"/>
              </a:rPr>
              <a:t>direktor@tg.edu.ee</a:t>
            </a:r>
            <a:r>
              <a:rPr lang="lv-LV" altLang="lv-LV" sz="1400" dirty="0" smtClean="0">
                <a:latin typeface="Calibri" pitchFamily="34" charset="0"/>
              </a:rPr>
              <a:t> </a:t>
            </a:r>
          </a:p>
          <a:p>
            <a:pPr marL="285750" lvl="0" indent="-285750" algn="just" fontAlgn="base">
              <a:spcBef>
                <a:spcPct val="0"/>
              </a:spcBef>
              <a:spcAft>
                <a:spcPct val="0"/>
              </a:spcAft>
              <a:buFont typeface="Arial" panose="020B0604020202020204" pitchFamily="34" charset="0"/>
              <a:buChar char="•"/>
            </a:pPr>
            <a:r>
              <a:rPr lang="lv-LV" altLang="lv-LV" sz="1400" dirty="0" err="1" smtClean="0">
                <a:latin typeface="Calibri" pitchFamily="34" charset="0"/>
              </a:rPr>
              <a:t>Contact</a:t>
            </a:r>
            <a:r>
              <a:rPr lang="lv-LV" altLang="lv-LV" sz="1400" dirty="0" smtClean="0">
                <a:latin typeface="Calibri" pitchFamily="34" charset="0"/>
              </a:rPr>
              <a:t> </a:t>
            </a:r>
            <a:r>
              <a:rPr lang="lv-LV" altLang="lv-LV" sz="1400" dirty="0" err="1" smtClean="0">
                <a:latin typeface="Calibri" pitchFamily="34" charset="0"/>
              </a:rPr>
              <a:t>person</a:t>
            </a:r>
            <a:r>
              <a:rPr lang="lv-LV" altLang="lv-LV" sz="1400" dirty="0" smtClean="0">
                <a:latin typeface="Calibri" pitchFamily="34" charset="0"/>
              </a:rPr>
              <a:t> Egert Klaas, </a:t>
            </a:r>
            <a:r>
              <a:rPr lang="lv-LV" altLang="lv-LV" sz="1400" dirty="0" smtClean="0">
                <a:latin typeface="Calibri" pitchFamily="34" charset="0"/>
                <a:hlinkClick r:id="rId11"/>
              </a:rPr>
              <a:t>vkool@tg.edu.ee</a:t>
            </a:r>
            <a:r>
              <a:rPr lang="lv-LV" altLang="lv-LV" sz="1400" dirty="0" smtClean="0">
                <a:latin typeface="Calibri" pitchFamily="34" charset="0"/>
              </a:rPr>
              <a:t> </a:t>
            </a:r>
          </a:p>
          <a:p>
            <a:pPr lvl="0" algn="just" fontAlgn="base">
              <a:spcBef>
                <a:spcPct val="0"/>
              </a:spcBef>
              <a:spcAft>
                <a:spcPct val="0"/>
              </a:spcAft>
            </a:pPr>
            <a:endParaRPr lang="lv-LV" altLang="lv-LV" sz="1400" dirty="0" smtClean="0">
              <a:latin typeface="Calibri" pitchFamily="34" charset="0"/>
            </a:endParaRPr>
          </a:p>
          <a:p>
            <a:pPr algn="just" fontAlgn="base">
              <a:spcBef>
                <a:spcPct val="0"/>
              </a:spcBef>
              <a:spcAft>
                <a:spcPct val="0"/>
              </a:spcAft>
            </a:pPr>
            <a:r>
              <a:rPr lang="it-IT" altLang="lv-LV" sz="1400" dirty="0">
                <a:latin typeface="Calibri" pitchFamily="34" charset="0"/>
              </a:rPr>
              <a:t>Associazione di Promozione Sociale Futuro Digitale</a:t>
            </a:r>
            <a:r>
              <a:rPr lang="lv-LV" altLang="lv-LV" sz="1400" dirty="0" smtClean="0">
                <a:latin typeface="Calibri" pitchFamily="34" charset="0"/>
              </a:rPr>
              <a:t> </a:t>
            </a:r>
            <a:r>
              <a:rPr lang="lv-LV" altLang="lv-LV" sz="1400" dirty="0">
                <a:latin typeface="Calibri" pitchFamily="34" charset="0"/>
              </a:rPr>
              <a:t>(Italia</a:t>
            </a:r>
            <a:r>
              <a:rPr lang="lv-LV" altLang="lv-LV" sz="1400" dirty="0" smtClean="0">
                <a:latin typeface="Calibri" pitchFamily="34" charset="0"/>
              </a:rPr>
              <a:t>)</a:t>
            </a:r>
          </a:p>
          <a:p>
            <a:pPr marL="285750" lvl="0" indent="-285750" algn="just" fontAlgn="base">
              <a:spcBef>
                <a:spcPct val="0"/>
              </a:spcBef>
              <a:spcAft>
                <a:spcPct val="0"/>
              </a:spcAft>
              <a:buFont typeface="Arial" panose="020B0604020202020204" pitchFamily="34" charset="0"/>
              <a:buChar char="•"/>
            </a:pPr>
            <a:r>
              <a:rPr lang="lv-LV" altLang="lv-LV" sz="1400" dirty="0" err="1" smtClean="0">
                <a:latin typeface="Calibri" pitchFamily="34" charset="0"/>
              </a:rPr>
              <a:t>President</a:t>
            </a:r>
            <a:r>
              <a:rPr lang="lv-LV" altLang="lv-LV" sz="1400" dirty="0" smtClean="0">
                <a:latin typeface="Calibri" pitchFamily="34" charset="0"/>
              </a:rPr>
              <a:t> Antonio </a:t>
            </a:r>
            <a:r>
              <a:rPr lang="lv-LV" altLang="lv-LV" sz="1400" dirty="0" err="1" smtClean="0">
                <a:latin typeface="Calibri" pitchFamily="34" charset="0"/>
              </a:rPr>
              <a:t>Gallo</a:t>
            </a:r>
            <a:r>
              <a:rPr lang="lv-LV" altLang="lv-LV" sz="1400" dirty="0" smtClean="0">
                <a:latin typeface="Calibri" pitchFamily="34" charset="0"/>
              </a:rPr>
              <a:t>, </a:t>
            </a:r>
            <a:r>
              <a:rPr lang="lv-LV" altLang="lv-LV" sz="1400" dirty="0" smtClean="0">
                <a:latin typeface="Calibri" pitchFamily="34" charset="0"/>
                <a:hlinkClick r:id="rId12"/>
              </a:rPr>
              <a:t>info@futurodigitale.org</a:t>
            </a:r>
            <a:r>
              <a:rPr lang="lv-LV" altLang="lv-LV" sz="1400" dirty="0" smtClean="0">
                <a:latin typeface="Calibri" pitchFamily="34" charset="0"/>
              </a:rPr>
              <a:t> </a:t>
            </a:r>
          </a:p>
          <a:p>
            <a:pPr marL="285750" lvl="0" indent="-285750" algn="just" fontAlgn="base">
              <a:spcBef>
                <a:spcPct val="0"/>
              </a:spcBef>
              <a:spcAft>
                <a:spcPct val="0"/>
              </a:spcAft>
              <a:buFont typeface="Arial" panose="020B0604020202020204" pitchFamily="34" charset="0"/>
              <a:buChar char="•"/>
            </a:pPr>
            <a:r>
              <a:rPr lang="lv-LV" altLang="lv-LV" sz="1400" dirty="0" err="1" smtClean="0">
                <a:latin typeface="Calibri" pitchFamily="34" charset="0"/>
              </a:rPr>
              <a:t>Contact</a:t>
            </a:r>
            <a:r>
              <a:rPr lang="lv-LV" altLang="lv-LV" sz="1400" dirty="0" smtClean="0">
                <a:latin typeface="Calibri" pitchFamily="34" charset="0"/>
              </a:rPr>
              <a:t> </a:t>
            </a:r>
            <a:r>
              <a:rPr lang="lv-LV" altLang="lv-LV" sz="1400" dirty="0" err="1" smtClean="0">
                <a:latin typeface="Calibri" pitchFamily="34" charset="0"/>
              </a:rPr>
              <a:t>person</a:t>
            </a:r>
            <a:r>
              <a:rPr lang="lv-LV" altLang="lv-LV" sz="1400" dirty="0" smtClean="0">
                <a:latin typeface="Calibri" pitchFamily="34" charset="0"/>
              </a:rPr>
              <a:t> Antonio Pullia, </a:t>
            </a:r>
            <a:r>
              <a:rPr lang="lv-LV" altLang="lv-LV" sz="1400" dirty="0" smtClean="0">
                <a:latin typeface="Calibri" pitchFamily="34" charset="0"/>
                <a:hlinkClick r:id="rId13"/>
              </a:rPr>
              <a:t>a.pullia@futurodigitale.org</a:t>
            </a:r>
            <a:r>
              <a:rPr lang="lv-LV" altLang="lv-LV" sz="1400" dirty="0" smtClean="0">
                <a:latin typeface="Calibri" pitchFamily="34" charset="0"/>
              </a:rPr>
              <a:t> </a:t>
            </a:r>
          </a:p>
        </p:txBody>
      </p:sp>
      <p:sp>
        <p:nvSpPr>
          <p:cNvPr id="12" name="Rectangle 1"/>
          <p:cNvSpPr>
            <a:spLocks noChangeArrowheads="1"/>
          </p:cNvSpPr>
          <p:nvPr/>
        </p:nvSpPr>
        <p:spPr bwMode="auto">
          <a:xfrm>
            <a:off x="502779" y="4149080"/>
            <a:ext cx="416068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lv-LV" altLang="lv-LV" sz="1400" dirty="0" smtClean="0">
                <a:latin typeface="Calibri" pitchFamily="34" charset="0"/>
              </a:rPr>
              <a:t>Info </a:t>
            </a:r>
            <a:r>
              <a:rPr lang="lv-LV" altLang="lv-LV" sz="1400" dirty="0" err="1" smtClean="0">
                <a:latin typeface="Calibri" pitchFamily="34" charset="0"/>
              </a:rPr>
              <a:t>at</a:t>
            </a:r>
            <a:r>
              <a:rPr lang="lv-LV" altLang="lv-LV" sz="1400" dirty="0" smtClean="0">
                <a:latin typeface="Calibri" pitchFamily="34" charset="0"/>
              </a:rPr>
              <a:t> </a:t>
            </a:r>
            <a:r>
              <a:rPr lang="lv-LV" altLang="lv-LV" sz="1400" dirty="0" err="1" smtClean="0">
                <a:latin typeface="Calibri" pitchFamily="34" charset="0"/>
              </a:rPr>
              <a:t>Erasmus</a:t>
            </a:r>
            <a:r>
              <a:rPr lang="lv-LV" altLang="lv-LV" sz="1400" dirty="0" smtClean="0">
                <a:latin typeface="Calibri" pitchFamily="34" charset="0"/>
              </a:rPr>
              <a:t>+ </a:t>
            </a:r>
            <a:r>
              <a:rPr lang="lv-LV" altLang="lv-LV" sz="1400" dirty="0" err="1" smtClean="0">
                <a:latin typeface="Calibri" pitchFamily="34" charset="0"/>
              </a:rPr>
              <a:t>Result</a:t>
            </a:r>
            <a:r>
              <a:rPr lang="lv-LV" altLang="lv-LV" sz="1400" dirty="0" smtClean="0">
                <a:latin typeface="Calibri" pitchFamily="34" charset="0"/>
              </a:rPr>
              <a:t> </a:t>
            </a:r>
            <a:r>
              <a:rPr lang="lv-LV" altLang="lv-LV" sz="1400" dirty="0" err="1" smtClean="0">
                <a:latin typeface="Calibri" pitchFamily="34" charset="0"/>
              </a:rPr>
              <a:t>Platform</a:t>
            </a:r>
            <a:r>
              <a:rPr lang="lv-LV" altLang="lv-LV" sz="1400" dirty="0" smtClean="0">
                <a:latin typeface="Calibri" pitchFamily="34" charset="0"/>
              </a:rPr>
              <a:t>: </a:t>
            </a:r>
            <a:r>
              <a:rPr lang="lv-LV" altLang="lv-LV" sz="1400" dirty="0" smtClean="0">
                <a:latin typeface="Calibri" pitchFamily="34" charset="0"/>
                <a:hlinkClick r:id="rId14"/>
              </a:rPr>
              <a:t>HERE</a:t>
            </a:r>
            <a:endParaRPr lang="lv-LV" altLang="lv-LV" sz="1400" dirty="0" smtClean="0">
              <a:latin typeface="Calibri" pitchFamily="34" charset="0"/>
            </a:endParaRPr>
          </a:p>
        </p:txBody>
      </p:sp>
    </p:spTree>
    <p:extLst>
      <p:ext uri="{BB962C8B-B14F-4D97-AF65-F5344CB8AC3E}">
        <p14:creationId xmlns:p14="http://schemas.microsoft.com/office/powerpoint/2010/main" val="2804886006"/>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round/>
            <a:headEnd/>
            <a:tailEnd/>
          </a:ln>
        </p:spPr>
      </p:pic>
      <p:sp>
        <p:nvSpPr>
          <p:cNvPr id="2051" name="Text Box 2"/>
          <p:cNvSpPr txBox="1">
            <a:spLocks noChangeArrowheads="1"/>
          </p:cNvSpPr>
          <p:nvPr/>
        </p:nvSpPr>
        <p:spPr bwMode="auto">
          <a:xfrm>
            <a:off x="369290" y="1309818"/>
            <a:ext cx="8405420" cy="5051740"/>
          </a:xfrm>
          <a:prstGeom prst="rect">
            <a:avLst/>
          </a:prstGeom>
          <a:noFill/>
          <a:ln w="9525">
            <a:noFill/>
            <a:round/>
            <a:headEnd/>
            <a:tailEnd/>
          </a:ln>
        </p:spPr>
        <p:txBody>
          <a:bodyPr lIns="0" tIns="17043" rIns="0" bIns="0"/>
          <a:lstStyle/>
          <a:p>
            <a:pPr algn="ctr">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r>
              <a:rPr lang="lv-LV" sz="3600" b="1" dirty="0" err="1" smtClean="0">
                <a:latin typeface="Calibri" panose="020F0502020204030204" pitchFamily="34" charset="0"/>
                <a:cs typeface="Calibri" panose="020F0502020204030204" pitchFamily="34" charset="0"/>
              </a:rPr>
              <a:t>Learning</a:t>
            </a:r>
            <a:r>
              <a:rPr lang="lv-LV" sz="3600" b="1" dirty="0" smtClean="0">
                <a:latin typeface="Calibri" panose="020F0502020204030204" pitchFamily="34" charset="0"/>
                <a:cs typeface="Calibri" panose="020F0502020204030204" pitchFamily="34" charset="0"/>
              </a:rPr>
              <a:t> </a:t>
            </a:r>
            <a:r>
              <a:rPr lang="lv-LV" sz="3600" b="1" dirty="0" err="1" smtClean="0">
                <a:latin typeface="Calibri" panose="020F0502020204030204" pitchFamily="34" charset="0"/>
                <a:cs typeface="Calibri" panose="020F0502020204030204" pitchFamily="34" charset="0"/>
              </a:rPr>
              <a:t>is</a:t>
            </a:r>
            <a:r>
              <a:rPr lang="lv-LV" sz="3600" b="1" dirty="0" smtClean="0">
                <a:latin typeface="Calibri" panose="020F0502020204030204" pitchFamily="34" charset="0"/>
                <a:cs typeface="Calibri" panose="020F0502020204030204" pitchFamily="34" charset="0"/>
              </a:rPr>
              <a:t> </a:t>
            </a:r>
            <a:r>
              <a:rPr lang="lv-LV" sz="3600" b="1" dirty="0" err="1" smtClean="0">
                <a:latin typeface="Calibri" panose="020F0502020204030204" pitchFamily="34" charset="0"/>
                <a:cs typeface="Calibri" panose="020F0502020204030204" pitchFamily="34" charset="0"/>
              </a:rPr>
              <a:t>lifelong</a:t>
            </a:r>
            <a:r>
              <a:rPr lang="lv-LV" sz="3600" b="1" dirty="0" smtClean="0">
                <a:latin typeface="Calibri" panose="020F0502020204030204" pitchFamily="34" charset="0"/>
                <a:cs typeface="Calibri" panose="020F0502020204030204" pitchFamily="34" charset="0"/>
              </a:rPr>
              <a:t> </a:t>
            </a:r>
            <a:r>
              <a:rPr lang="lv-LV" sz="3600" b="1" dirty="0" err="1" smtClean="0">
                <a:latin typeface="Calibri" panose="020F0502020204030204" pitchFamily="34" charset="0"/>
                <a:cs typeface="Calibri" panose="020F0502020204030204" pitchFamily="34" charset="0"/>
              </a:rPr>
              <a:t>journey</a:t>
            </a:r>
            <a:r>
              <a:rPr lang="lv-LV" sz="3600" b="1" dirty="0" smtClean="0">
                <a:latin typeface="Calibri" panose="020F0502020204030204" pitchFamily="34" charset="0"/>
                <a:cs typeface="Calibri" panose="020F0502020204030204" pitchFamily="34" charset="0"/>
              </a:rPr>
              <a:t>!</a:t>
            </a:r>
          </a:p>
          <a:p>
            <a:pPr algn="ctr">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endParaRPr lang="lv-LV" sz="1600" b="1" dirty="0" smtClean="0">
              <a:latin typeface="Calibri" panose="020F0502020204030204" pitchFamily="34" charset="0"/>
              <a:cs typeface="Calibri" panose="020F0502020204030204" pitchFamily="34" charset="0"/>
            </a:endParaRPr>
          </a:p>
          <a:p>
            <a:pPr algn="ctr">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r>
              <a:rPr lang="en-US" sz="1600" i="1" dirty="0">
                <a:latin typeface="Calibri" panose="020F0502020204030204" pitchFamily="34" charset="0"/>
                <a:cs typeface="Calibri" panose="020F0502020204030204" pitchFamily="34" charset="0"/>
              </a:rPr>
              <a:t>Nowadays IT plays important role in study process and activities together with teacher interaction with students and methods used for teaching, therefore educators should know latest trends in ICT usage and know how to use/adopt them effectively daily. Students have to understand and be able to learn through new approach, they have to adapt. Both students and teachers have to get explanation and proper training before they start to use new tools and methods</a:t>
            </a:r>
            <a:r>
              <a:rPr lang="en-US" sz="1600" b="1" i="1" dirty="0">
                <a:latin typeface="Calibri" panose="020F0502020204030204" pitchFamily="34" charset="0"/>
                <a:cs typeface="Calibri" panose="020F0502020204030204" pitchFamily="34" charset="0"/>
              </a:rPr>
              <a:t>. </a:t>
            </a:r>
            <a:r>
              <a:rPr lang="lv-LV" sz="1600" i="1" dirty="0" err="1" smtClean="0">
                <a:latin typeface="Calibri" panose="020F0502020204030204" pitchFamily="34" charset="0"/>
                <a:cs typeface="Calibri" panose="020F0502020204030204" pitchFamily="34" charset="0"/>
              </a:rPr>
              <a:t>This</a:t>
            </a:r>
            <a:r>
              <a:rPr lang="lv-LV" sz="1600" i="1" dirty="0" smtClean="0">
                <a:latin typeface="Calibri" panose="020F0502020204030204" pitchFamily="34" charset="0"/>
                <a:cs typeface="Calibri" panose="020F0502020204030204" pitchFamily="34" charset="0"/>
              </a:rPr>
              <a:t> </a:t>
            </a:r>
            <a:r>
              <a:rPr lang="lv-LV" sz="1600" i="1" dirty="0" err="1" smtClean="0">
                <a:latin typeface="Calibri" panose="020F0502020204030204" pitchFamily="34" charset="0"/>
                <a:cs typeface="Calibri" panose="020F0502020204030204" pitchFamily="34" charset="0"/>
              </a:rPr>
              <a:t>is</a:t>
            </a:r>
            <a:r>
              <a:rPr lang="lv-LV" sz="1600" i="1" dirty="0" smtClean="0">
                <a:latin typeface="Calibri" panose="020F0502020204030204" pitchFamily="34" charset="0"/>
                <a:cs typeface="Calibri" panose="020F0502020204030204" pitchFamily="34" charset="0"/>
              </a:rPr>
              <a:t> </a:t>
            </a:r>
            <a:r>
              <a:rPr lang="lv-LV" sz="1600" i="1" dirty="0" err="1" smtClean="0">
                <a:latin typeface="Calibri" panose="020F0502020204030204" pitchFamily="34" charset="0"/>
                <a:cs typeface="Calibri" panose="020F0502020204030204" pitchFamily="34" charset="0"/>
              </a:rPr>
              <a:t>the</a:t>
            </a:r>
            <a:r>
              <a:rPr lang="lv-LV" sz="1600" i="1" dirty="0" smtClean="0">
                <a:latin typeface="Calibri" panose="020F0502020204030204" pitchFamily="34" charset="0"/>
                <a:cs typeface="Calibri" panose="020F0502020204030204" pitchFamily="34" charset="0"/>
              </a:rPr>
              <a:t> </a:t>
            </a:r>
            <a:r>
              <a:rPr lang="lv-LV" sz="1600" i="1" dirty="0" err="1" smtClean="0">
                <a:latin typeface="Calibri" panose="020F0502020204030204" pitchFamily="34" charset="0"/>
                <a:cs typeface="Calibri" panose="020F0502020204030204" pitchFamily="34" charset="0"/>
              </a:rPr>
              <a:t>story</a:t>
            </a:r>
            <a:r>
              <a:rPr lang="lv-LV" sz="1600" i="1" dirty="0" smtClean="0">
                <a:latin typeface="Calibri" panose="020F0502020204030204" pitchFamily="34" charset="0"/>
                <a:cs typeface="Calibri" panose="020F0502020204030204" pitchFamily="34" charset="0"/>
              </a:rPr>
              <a:t> </a:t>
            </a:r>
            <a:r>
              <a:rPr lang="lv-LV" sz="1600" i="1" dirty="0" err="1" smtClean="0">
                <a:latin typeface="Calibri" panose="020F0502020204030204" pitchFamily="34" charset="0"/>
                <a:cs typeface="Calibri" panose="020F0502020204030204" pitchFamily="34" charset="0"/>
              </a:rPr>
              <a:t>of</a:t>
            </a:r>
            <a:r>
              <a:rPr lang="lv-LV" sz="1600" i="1" dirty="0" smtClean="0">
                <a:latin typeface="Calibri" panose="020F0502020204030204" pitchFamily="34" charset="0"/>
                <a:cs typeface="Calibri" panose="020F0502020204030204" pitchFamily="34" charset="0"/>
              </a:rPr>
              <a:t> </a:t>
            </a:r>
            <a:r>
              <a:rPr lang="lv-LV" sz="1600" i="1" dirty="0" err="1" smtClean="0">
                <a:latin typeface="Calibri" panose="020F0502020204030204" pitchFamily="34" charset="0"/>
                <a:cs typeface="Calibri" panose="020F0502020204030204" pitchFamily="34" charset="0"/>
              </a:rPr>
              <a:t>the</a:t>
            </a:r>
            <a:r>
              <a:rPr lang="lv-LV" sz="1600" i="1" dirty="0" smtClean="0">
                <a:latin typeface="Calibri" panose="020F0502020204030204" pitchFamily="34" charset="0"/>
                <a:cs typeface="Calibri" panose="020F0502020204030204" pitchFamily="34" charset="0"/>
              </a:rPr>
              <a:t> </a:t>
            </a:r>
            <a:r>
              <a:rPr lang="lv-LV" sz="1600" i="1" dirty="0" err="1" smtClean="0">
                <a:latin typeface="Calibri" panose="020F0502020204030204" pitchFamily="34" charset="0"/>
                <a:cs typeface="Calibri" panose="020F0502020204030204" pitchFamily="34" charset="0"/>
              </a:rPr>
              <a:t>project</a:t>
            </a:r>
            <a:r>
              <a:rPr lang="lv-LV" sz="1600" i="1" dirty="0" smtClean="0">
                <a:latin typeface="Calibri" panose="020F0502020204030204" pitchFamily="34" charset="0"/>
                <a:cs typeface="Calibri" panose="020F0502020204030204" pitchFamily="34" charset="0"/>
              </a:rPr>
              <a:t>.</a:t>
            </a:r>
          </a:p>
          <a:p>
            <a:pPr algn="ctr">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endParaRPr lang="lv-LV" sz="3600" b="1" dirty="0" smtClean="0">
              <a:latin typeface="Calibri" panose="020F0502020204030204" pitchFamily="34" charset="0"/>
              <a:cs typeface="Calibri" panose="020F0502020204030204" pitchFamily="34" charset="0"/>
            </a:endParaRPr>
          </a:p>
          <a:p>
            <a:pPr algn="ctr">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endParaRPr lang="lv-LV" sz="2400" dirty="0" smtClean="0">
              <a:latin typeface="Calibri" pitchFamily="34" charset="0"/>
            </a:endParaRPr>
          </a:p>
          <a:p>
            <a:pPr algn="ctr">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endParaRPr lang="lv-LV" sz="2400" dirty="0">
              <a:latin typeface="Calibri" pitchFamily="34" charset="0"/>
            </a:endParaRPr>
          </a:p>
          <a:p>
            <a:pPr>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endParaRPr lang="lv-LV" sz="2400" b="1" dirty="0" smtClean="0">
              <a:latin typeface="Calibri" pitchFamily="34" charset="0"/>
            </a:endParaRPr>
          </a:p>
          <a:p>
            <a:pPr>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r>
              <a:rPr lang="lv-LV" altLang="lv-LV" sz="2000" dirty="0">
                <a:latin typeface="Calibri" pitchFamily="34" charset="0"/>
              </a:rPr>
              <a:t>	</a:t>
            </a:r>
          </a:p>
        </p:txBody>
      </p:sp>
      <p:pic>
        <p:nvPicPr>
          <p:cNvPr id="2052" name="Picture 4"/>
          <p:cNvPicPr>
            <a:picLocks noChangeAspect="1" noChangeArrowheads="1"/>
          </p:cNvPicPr>
          <p:nvPr/>
        </p:nvPicPr>
        <p:blipFill>
          <a:blip r:embed="rId4"/>
          <a:srcRect/>
          <a:stretch>
            <a:fillRect/>
          </a:stretch>
        </p:blipFill>
        <p:spPr bwMode="auto">
          <a:xfrm>
            <a:off x="0" y="6669340"/>
            <a:ext cx="9144000" cy="195861"/>
          </a:xfrm>
          <a:prstGeom prst="rect">
            <a:avLst/>
          </a:prstGeom>
          <a:noFill/>
          <a:ln w="9525">
            <a:noFill/>
            <a:round/>
            <a:headEnd/>
            <a:tailEnd/>
          </a:ln>
        </p:spPr>
      </p:pic>
      <p:pic>
        <p:nvPicPr>
          <p:cNvPr id="7" name="Picture 6" descr="eu_flag_co_funded_pos_[rgb]_right.jpg"/>
          <p:cNvPicPr>
            <a:picLocks noChangeAspect="1"/>
          </p:cNvPicPr>
          <p:nvPr/>
        </p:nvPicPr>
        <p:blipFill>
          <a:blip r:embed="rId5" cstate="screen">
            <a:clrChange>
              <a:clrFrom>
                <a:srgbClr val="FFFFFF"/>
              </a:clrFrom>
              <a:clrTo>
                <a:srgbClr val="FFFFFF">
                  <a:alpha val="0"/>
                </a:srgbClr>
              </a:clrTo>
            </a:clrChange>
          </a:blip>
          <a:stretch>
            <a:fillRect/>
          </a:stretch>
        </p:blipFill>
        <p:spPr>
          <a:xfrm>
            <a:off x="6300192" y="116632"/>
            <a:ext cx="2667000" cy="761806"/>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36912" y="3573016"/>
            <a:ext cx="3870176" cy="258011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53513637"/>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round/>
            <a:headEnd/>
            <a:tailEnd/>
          </a:ln>
        </p:spPr>
      </p:pic>
      <p:pic>
        <p:nvPicPr>
          <p:cNvPr id="2052" name="Picture 4"/>
          <p:cNvPicPr>
            <a:picLocks noChangeAspect="1" noChangeArrowheads="1"/>
          </p:cNvPicPr>
          <p:nvPr/>
        </p:nvPicPr>
        <p:blipFill>
          <a:blip r:embed="rId4"/>
          <a:srcRect/>
          <a:stretch>
            <a:fillRect/>
          </a:stretch>
        </p:blipFill>
        <p:spPr bwMode="auto">
          <a:xfrm>
            <a:off x="0" y="6669340"/>
            <a:ext cx="9144000" cy="195861"/>
          </a:xfrm>
          <a:prstGeom prst="rect">
            <a:avLst/>
          </a:prstGeom>
          <a:noFill/>
          <a:ln w="9525">
            <a:noFill/>
            <a:round/>
            <a:headEnd/>
            <a:tailEnd/>
          </a:ln>
        </p:spPr>
      </p:pic>
      <p:pic>
        <p:nvPicPr>
          <p:cNvPr id="7" name="Picture 6" descr="eu_flag_co_funded_pos_[rgb]_right.jpg"/>
          <p:cNvPicPr>
            <a:picLocks noChangeAspect="1"/>
          </p:cNvPicPr>
          <p:nvPr/>
        </p:nvPicPr>
        <p:blipFill>
          <a:blip r:embed="rId5" cstate="screen">
            <a:clrChange>
              <a:clrFrom>
                <a:srgbClr val="FFFFFF"/>
              </a:clrFrom>
              <a:clrTo>
                <a:srgbClr val="FFFFFF">
                  <a:alpha val="0"/>
                </a:srgbClr>
              </a:clrTo>
            </a:clrChange>
          </a:blip>
          <a:stretch>
            <a:fillRect/>
          </a:stretch>
        </p:blipFill>
        <p:spPr>
          <a:xfrm>
            <a:off x="6300192" y="116632"/>
            <a:ext cx="2667000" cy="761806"/>
          </a:xfrm>
          <a:prstGeom prst="rect">
            <a:avLst/>
          </a:prstGeom>
        </p:spPr>
      </p:pic>
      <p:sp>
        <p:nvSpPr>
          <p:cNvPr id="8" name="TextBox 7"/>
          <p:cNvSpPr txBox="1"/>
          <p:nvPr/>
        </p:nvSpPr>
        <p:spPr>
          <a:xfrm>
            <a:off x="500034" y="357166"/>
            <a:ext cx="5429288" cy="584775"/>
          </a:xfrm>
          <a:prstGeom prst="rect">
            <a:avLst/>
          </a:prstGeom>
          <a:noFill/>
        </p:spPr>
        <p:txBody>
          <a:bodyPr wrap="square" rtlCol="0">
            <a:spAutoFit/>
          </a:bodyPr>
          <a:lstStyle/>
          <a:p>
            <a:r>
              <a:rPr lang="lv-LV" sz="3200" b="1" dirty="0" err="1">
                <a:solidFill>
                  <a:schemeClr val="bg2">
                    <a:lumMod val="50000"/>
                  </a:schemeClr>
                </a:solidFill>
                <a:latin typeface="Calibri" pitchFamily="34" charset="0"/>
              </a:rPr>
              <a:t>G</a:t>
            </a:r>
            <a:r>
              <a:rPr lang="lv-LV" sz="3200" b="1" dirty="0" err="1" smtClean="0">
                <a:solidFill>
                  <a:schemeClr val="bg2">
                    <a:lumMod val="50000"/>
                  </a:schemeClr>
                </a:solidFill>
                <a:latin typeface="Calibri" pitchFamily="34" charset="0"/>
              </a:rPr>
              <a:t>oal</a:t>
            </a:r>
            <a:endParaRPr lang="lv-LV" sz="3200" b="1" dirty="0">
              <a:solidFill>
                <a:schemeClr val="bg2">
                  <a:lumMod val="50000"/>
                </a:schemeClr>
              </a:solidFill>
              <a:latin typeface="Calibri" pitchFamily="34" charset="0"/>
            </a:endParaRPr>
          </a:p>
        </p:txBody>
      </p:sp>
      <p:sp>
        <p:nvSpPr>
          <p:cNvPr id="9" name="Rectangle 1"/>
          <p:cNvSpPr>
            <a:spLocks noChangeArrowheads="1"/>
          </p:cNvSpPr>
          <p:nvPr/>
        </p:nvSpPr>
        <p:spPr bwMode="auto">
          <a:xfrm>
            <a:off x="0" y="1173034"/>
            <a:ext cx="9144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lv-LV" b="1" dirty="0" err="1" smtClean="0">
                <a:solidFill>
                  <a:schemeClr val="bg2">
                    <a:lumMod val="50000"/>
                  </a:schemeClr>
                </a:solidFill>
                <a:latin typeface="Calibri" panose="020F0502020204030204" pitchFamily="34" charset="0"/>
                <a:cs typeface="Calibri" panose="020F0502020204030204" pitchFamily="34" charset="0"/>
              </a:rPr>
              <a:t>Restarting</a:t>
            </a:r>
            <a:r>
              <a:rPr lang="lv-LV" b="1" dirty="0" smtClean="0">
                <a:solidFill>
                  <a:schemeClr val="bg2">
                    <a:lumMod val="50000"/>
                  </a:schemeClr>
                </a:solidFill>
                <a:latin typeface="Calibri" panose="020F0502020204030204" pitchFamily="34" charset="0"/>
                <a:cs typeface="Calibri" panose="020F0502020204030204" pitchFamily="34" charset="0"/>
              </a:rPr>
              <a:t> </a:t>
            </a:r>
            <a:r>
              <a:rPr lang="lv-LV" b="1" dirty="0" err="1" smtClean="0">
                <a:solidFill>
                  <a:schemeClr val="bg2">
                    <a:lumMod val="50000"/>
                  </a:schemeClr>
                </a:solidFill>
                <a:latin typeface="Calibri" panose="020F0502020204030204" pitchFamily="34" charset="0"/>
                <a:cs typeface="Calibri" panose="020F0502020204030204" pitchFamily="34" charset="0"/>
              </a:rPr>
              <a:t>adult</a:t>
            </a:r>
            <a:r>
              <a:rPr lang="lv-LV" b="1" dirty="0" smtClean="0">
                <a:solidFill>
                  <a:schemeClr val="bg2">
                    <a:lumMod val="50000"/>
                  </a:schemeClr>
                </a:solidFill>
                <a:latin typeface="Calibri" panose="020F0502020204030204" pitchFamily="34" charset="0"/>
                <a:cs typeface="Calibri" panose="020F0502020204030204" pitchFamily="34" charset="0"/>
              </a:rPr>
              <a:t> </a:t>
            </a:r>
            <a:r>
              <a:rPr lang="lv-LV" b="1" dirty="0" err="1" smtClean="0">
                <a:solidFill>
                  <a:schemeClr val="bg2">
                    <a:lumMod val="50000"/>
                  </a:schemeClr>
                </a:solidFill>
                <a:latin typeface="Calibri" panose="020F0502020204030204" pitchFamily="34" charset="0"/>
                <a:cs typeface="Calibri" panose="020F0502020204030204" pitchFamily="34" charset="0"/>
              </a:rPr>
              <a:t>learning</a:t>
            </a:r>
            <a:r>
              <a:rPr lang="lv-LV" b="1" dirty="0" smtClean="0">
                <a:solidFill>
                  <a:schemeClr val="bg2">
                    <a:lumMod val="50000"/>
                  </a:schemeClr>
                </a:solidFill>
                <a:latin typeface="Calibri" panose="020F0502020204030204" pitchFamily="34" charset="0"/>
                <a:cs typeface="Calibri" panose="020F0502020204030204" pitchFamily="34" charset="0"/>
              </a:rPr>
              <a:t> </a:t>
            </a:r>
            <a:r>
              <a:rPr lang="lv-LV" b="1" dirty="0" err="1" smtClean="0">
                <a:solidFill>
                  <a:schemeClr val="bg2">
                    <a:lumMod val="50000"/>
                  </a:schemeClr>
                </a:solidFill>
                <a:latin typeface="Calibri" panose="020F0502020204030204" pitchFamily="34" charset="0"/>
                <a:cs typeface="Calibri" panose="020F0502020204030204" pitchFamily="34" charset="0"/>
              </a:rPr>
              <a:t>skills</a:t>
            </a:r>
            <a:r>
              <a:rPr lang="lv-LV" b="1" dirty="0" smtClean="0">
                <a:solidFill>
                  <a:schemeClr val="bg2">
                    <a:lumMod val="50000"/>
                  </a:schemeClr>
                </a:solidFill>
                <a:latin typeface="Calibri" panose="020F0502020204030204" pitchFamily="34" charset="0"/>
                <a:cs typeface="Calibri" panose="020F0502020204030204" pitchFamily="34" charset="0"/>
              </a:rPr>
              <a:t> </a:t>
            </a:r>
            <a:r>
              <a:rPr lang="lv-LV" b="1" dirty="0" err="1" smtClean="0">
                <a:solidFill>
                  <a:schemeClr val="bg2">
                    <a:lumMod val="50000"/>
                  </a:schemeClr>
                </a:solidFill>
                <a:latin typeface="Calibri" panose="020F0502020204030204" pitchFamily="34" charset="0"/>
                <a:cs typeface="Calibri" panose="020F0502020204030204" pitchFamily="34" charset="0"/>
              </a:rPr>
              <a:t>through</a:t>
            </a:r>
            <a:r>
              <a:rPr lang="lv-LV" b="1" dirty="0" smtClean="0">
                <a:solidFill>
                  <a:schemeClr val="bg2">
                    <a:lumMod val="50000"/>
                  </a:schemeClr>
                </a:solidFill>
                <a:latin typeface="Calibri" panose="020F0502020204030204" pitchFamily="34" charset="0"/>
                <a:cs typeface="Calibri" panose="020F0502020204030204" pitchFamily="34" charset="0"/>
              </a:rPr>
              <a:t> </a:t>
            </a:r>
            <a:r>
              <a:rPr lang="lv-LV" b="1" dirty="0" err="1" smtClean="0">
                <a:solidFill>
                  <a:schemeClr val="bg2">
                    <a:lumMod val="50000"/>
                  </a:schemeClr>
                </a:solidFill>
                <a:latin typeface="Calibri" panose="020F0502020204030204" pitchFamily="34" charset="0"/>
                <a:cs typeface="Calibri" panose="020F0502020204030204" pitchFamily="34" charset="0"/>
              </a:rPr>
              <a:t>new</a:t>
            </a:r>
            <a:r>
              <a:rPr lang="lv-LV" b="1" dirty="0" smtClean="0">
                <a:solidFill>
                  <a:schemeClr val="bg2">
                    <a:lumMod val="50000"/>
                  </a:schemeClr>
                </a:solidFill>
                <a:latin typeface="Calibri" panose="020F0502020204030204" pitchFamily="34" charset="0"/>
                <a:cs typeface="Calibri" panose="020F0502020204030204" pitchFamily="34" charset="0"/>
              </a:rPr>
              <a:t> </a:t>
            </a:r>
            <a:r>
              <a:rPr lang="lv-LV" b="1" dirty="0" err="1" smtClean="0">
                <a:solidFill>
                  <a:schemeClr val="bg2">
                    <a:lumMod val="50000"/>
                  </a:schemeClr>
                </a:solidFill>
                <a:latin typeface="Calibri" panose="020F0502020204030204" pitchFamily="34" charset="0"/>
                <a:cs typeface="Calibri" panose="020F0502020204030204" pitchFamily="34" charset="0"/>
              </a:rPr>
              <a:t>teaching</a:t>
            </a:r>
            <a:r>
              <a:rPr lang="lv-LV" b="1" dirty="0" smtClean="0">
                <a:solidFill>
                  <a:schemeClr val="bg2">
                    <a:lumMod val="50000"/>
                  </a:schemeClr>
                </a:solidFill>
                <a:latin typeface="Calibri" panose="020F0502020204030204" pitchFamily="34" charset="0"/>
                <a:cs typeface="Calibri" panose="020F0502020204030204" pitchFamily="34" charset="0"/>
              </a:rPr>
              <a:t> </a:t>
            </a:r>
            <a:r>
              <a:rPr lang="lv-LV" b="1" dirty="0" err="1" smtClean="0">
                <a:solidFill>
                  <a:schemeClr val="bg2">
                    <a:lumMod val="50000"/>
                  </a:schemeClr>
                </a:solidFill>
                <a:latin typeface="Calibri" panose="020F0502020204030204" pitchFamily="34" charset="0"/>
                <a:cs typeface="Calibri" panose="020F0502020204030204" pitchFamily="34" charset="0"/>
              </a:rPr>
              <a:t>methods</a:t>
            </a:r>
            <a:endParaRPr lang="el-GR" b="1" dirty="0" smtClean="0">
              <a:solidFill>
                <a:schemeClr val="bg2">
                  <a:lumMod val="50000"/>
                </a:schemeClr>
              </a:solidFill>
              <a:latin typeface="Calibri" panose="020F0502020204030204" pitchFamily="34" charset="0"/>
              <a:cs typeface="Calibri" panose="020F0502020204030204" pitchFamily="34" charset="0"/>
            </a:endParaRPr>
          </a:p>
          <a:p>
            <a:pPr lvl="0" algn="ctr" eaLnBrk="0" fontAlgn="base" hangingPunct="0">
              <a:spcBef>
                <a:spcPct val="0"/>
              </a:spcBef>
              <a:spcAft>
                <a:spcPct val="0"/>
              </a:spcAft>
            </a:pPr>
            <a:r>
              <a:rPr lang="en-GB" dirty="0" smtClean="0">
                <a:latin typeface="Calibri" panose="020F0502020204030204" pitchFamily="34" charset="0"/>
                <a:cs typeface="Calibri" panose="020F0502020204030204" pitchFamily="34" charset="0"/>
              </a:rPr>
              <a:t>a </a:t>
            </a:r>
            <a:r>
              <a:rPr lang="lv-LV" dirty="0" smtClean="0">
                <a:latin typeface="Calibri" panose="020F0502020204030204" pitchFamily="34" charset="0"/>
                <a:cs typeface="Calibri" panose="020F0502020204030204" pitchFamily="34" charset="0"/>
              </a:rPr>
              <a:t>13 </a:t>
            </a:r>
            <a:r>
              <a:rPr lang="lv-LV" dirty="0" err="1" smtClean="0">
                <a:latin typeface="Calibri" panose="020F0502020204030204" pitchFamily="34" charset="0"/>
                <a:cs typeface="Calibri" panose="020F0502020204030204" pitchFamily="34" charset="0"/>
              </a:rPr>
              <a:t>month</a:t>
            </a:r>
            <a:r>
              <a:rPr lang="lv-LV" dirty="0" smtClean="0">
                <a:latin typeface="Calibri" panose="020F0502020204030204" pitchFamily="34" charset="0"/>
                <a:cs typeface="Calibri" panose="020F0502020204030204" pitchFamily="34" charset="0"/>
              </a:rPr>
              <a:t> </a:t>
            </a:r>
            <a:r>
              <a:rPr lang="lv-LV" dirty="0" err="1" smtClean="0">
                <a:latin typeface="Calibri" panose="020F0502020204030204" pitchFamily="34" charset="0"/>
                <a:cs typeface="Calibri" panose="020F0502020204030204" pitchFamily="34" charset="0"/>
              </a:rPr>
              <a:t>project</a:t>
            </a:r>
            <a:r>
              <a:rPr lang="lv-LV" dirty="0" smtClean="0">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(01.10.2018</a:t>
            </a:r>
            <a:r>
              <a:rPr lang="en-GB" dirty="0">
                <a:latin typeface="Calibri" panose="020F0502020204030204" pitchFamily="34" charset="0"/>
                <a:cs typeface="Calibri" panose="020F0502020204030204" pitchFamily="34" charset="0"/>
              </a:rPr>
              <a:t>.–31.10.2019.), </a:t>
            </a:r>
            <a:r>
              <a:rPr lang="en-GB" dirty="0" smtClean="0">
                <a:latin typeface="Calibri" panose="020F0502020204030204" pitchFamily="34" charset="0"/>
                <a:cs typeface="Calibri" panose="020F0502020204030204" pitchFamily="34" charset="0"/>
              </a:rPr>
              <a:t>co-funded </a:t>
            </a:r>
          </a:p>
          <a:p>
            <a:pPr marL="0" marR="0" lvl="0" indent="0" algn="ctr" defTabSz="914400" rtl="0" eaLnBrk="0" fontAlgn="base" latinLnBrk="0" hangingPunct="0">
              <a:lnSpc>
                <a:spcPct val="100000"/>
              </a:lnSpc>
              <a:spcBef>
                <a:spcPct val="0"/>
              </a:spcBef>
              <a:spcAft>
                <a:spcPct val="0"/>
              </a:spcAft>
              <a:buClrTx/>
              <a:buSzTx/>
              <a:buFontTx/>
              <a:buNone/>
              <a:tabLst/>
            </a:pPr>
            <a:r>
              <a:rPr lang="en-GB" dirty="0" smtClean="0">
                <a:latin typeface="Calibri" panose="020F0502020204030204" pitchFamily="34" charset="0"/>
                <a:cs typeface="Calibri" panose="020F0502020204030204" pitchFamily="34" charset="0"/>
              </a:rPr>
              <a:t>by the European Commission under the Erasmus+ programme</a:t>
            </a:r>
          </a:p>
        </p:txBody>
      </p:sp>
      <p:sp>
        <p:nvSpPr>
          <p:cNvPr id="10" name="Rectangle 1"/>
          <p:cNvSpPr>
            <a:spLocks noChangeArrowheads="1"/>
          </p:cNvSpPr>
          <p:nvPr/>
        </p:nvSpPr>
        <p:spPr bwMode="auto">
          <a:xfrm>
            <a:off x="0" y="2327456"/>
            <a:ext cx="9144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altLang="lv-LV" b="1" dirty="0">
                <a:latin typeface="Calibri" pitchFamily="34" charset="0"/>
              </a:rPr>
              <a:t>The aim </a:t>
            </a:r>
            <a:r>
              <a:rPr lang="en-US" altLang="lv-LV" dirty="0">
                <a:latin typeface="Calibri" pitchFamily="34" charset="0"/>
              </a:rPr>
              <a:t>of the Project is to form a strong European network of 3 educational institutions, which are experienced in ICT and provides opportunity for adults to study at school in order to explore, develop and share methodological materials for distance learning, to structure the teachers work by using different privileges offered by IT in order to promote  the system of work with adult students, acquiring new methods for individualized </a:t>
            </a:r>
            <a:r>
              <a:rPr lang="en-US" altLang="lv-LV" dirty="0" smtClean="0">
                <a:latin typeface="Calibri" pitchFamily="34" charset="0"/>
              </a:rPr>
              <a:t>approach</a:t>
            </a:r>
            <a:r>
              <a:rPr lang="lv-LV" altLang="lv-LV" dirty="0" smtClean="0">
                <a:latin typeface="Calibri" pitchFamily="34" charset="0"/>
              </a:rPr>
              <a:t>, </a:t>
            </a:r>
            <a:r>
              <a:rPr lang="lv-LV" altLang="lv-LV" dirty="0" err="1" smtClean="0">
                <a:latin typeface="Calibri" pitchFamily="34" charset="0"/>
              </a:rPr>
              <a:t>through</a:t>
            </a:r>
            <a:r>
              <a:rPr lang="lv-LV" altLang="lv-LV" dirty="0" smtClean="0">
                <a:latin typeface="Calibri" pitchFamily="34" charset="0"/>
              </a:rPr>
              <a:t>:</a:t>
            </a:r>
            <a:endParaRPr lang="en-GB" dirty="0" smtClean="0">
              <a:latin typeface="Calibri" panose="020F0502020204030204" pitchFamily="34" charset="0"/>
              <a:cs typeface="Calibri" panose="020F0502020204030204" pitchFamily="34" charset="0"/>
            </a:endParaRPr>
          </a:p>
        </p:txBody>
      </p:sp>
      <p:cxnSp>
        <p:nvCxnSpPr>
          <p:cNvPr id="11" name="Straight Connector 10"/>
          <p:cNvCxnSpPr/>
          <p:nvPr/>
        </p:nvCxnSpPr>
        <p:spPr>
          <a:xfrm>
            <a:off x="683568" y="941941"/>
            <a:ext cx="8077200" cy="0"/>
          </a:xfrm>
          <a:prstGeom prst="line">
            <a:avLst/>
          </a:prstGeom>
          <a:ln>
            <a:solidFill>
              <a:srgbClr val="005E68"/>
            </a:solidFill>
          </a:ln>
        </p:spPr>
        <p:style>
          <a:lnRef idx="1">
            <a:schemeClr val="accent1"/>
          </a:lnRef>
          <a:fillRef idx="0">
            <a:schemeClr val="accent1"/>
          </a:fillRef>
          <a:effectRef idx="0">
            <a:schemeClr val="accent1"/>
          </a:effectRef>
          <a:fontRef idx="minor">
            <a:schemeClr val="tx1"/>
          </a:fontRef>
        </p:style>
      </p:cxnSp>
      <p:sp>
        <p:nvSpPr>
          <p:cNvPr id="12" name="Triangolo isoscele 10"/>
          <p:cNvSpPr/>
          <p:nvPr/>
        </p:nvSpPr>
        <p:spPr>
          <a:xfrm rot="10800000">
            <a:off x="1835696" y="3855876"/>
            <a:ext cx="180000" cy="180000"/>
          </a:xfrm>
          <a:prstGeom prst="triangle">
            <a:avLst/>
          </a:prstGeom>
          <a:solidFill>
            <a:srgbClr val="007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arrotondato 24"/>
          <p:cNvSpPr/>
          <p:nvPr/>
        </p:nvSpPr>
        <p:spPr>
          <a:xfrm>
            <a:off x="500034" y="4412748"/>
            <a:ext cx="3276600" cy="1447800"/>
          </a:xfrm>
          <a:prstGeom prst="roundRect">
            <a:avLst>
              <a:gd name="adj" fmla="val 7037"/>
            </a:avLst>
          </a:prstGeom>
          <a:solidFill>
            <a:srgbClr val="EBEBEB"/>
          </a:solidFill>
          <a:ln w="28575">
            <a:noFill/>
          </a:ln>
        </p:spPr>
        <p:style>
          <a:lnRef idx="3">
            <a:schemeClr val="lt1"/>
          </a:lnRef>
          <a:fillRef idx="1">
            <a:schemeClr val="accent6"/>
          </a:fillRef>
          <a:effectRef idx="1">
            <a:schemeClr val="accent6"/>
          </a:effectRef>
          <a:fontRef idx="minor">
            <a:schemeClr val="lt1"/>
          </a:fontRef>
        </p:style>
        <p:txBody>
          <a:bodyPr lIns="0" tIns="0" rIns="0" bIns="0" rtlCol="0" anchor="ctr" anchorCtr="0"/>
          <a:lstStyle/>
          <a:p>
            <a:pPr algn="ctr" defTabSz="762000">
              <a:lnSpc>
                <a:spcPct val="105000"/>
              </a:lnSpc>
              <a:buClr>
                <a:srgbClr val="003975"/>
              </a:buClr>
            </a:pPr>
            <a:r>
              <a:rPr lang="en-US" sz="1600" dirty="0" smtClean="0">
                <a:solidFill>
                  <a:schemeClr val="tx1"/>
                </a:solidFill>
                <a:latin typeface="Calibri" panose="020F0502020204030204" pitchFamily="34" charset="0"/>
                <a:cs typeface="Calibri" panose="020F0502020204030204" pitchFamily="34" charset="0"/>
              </a:rPr>
              <a:t>exchange </a:t>
            </a:r>
            <a:r>
              <a:rPr lang="en-US" sz="1600" dirty="0">
                <a:solidFill>
                  <a:schemeClr val="tx1"/>
                </a:solidFill>
                <a:latin typeface="Calibri" panose="020F0502020204030204" pitchFamily="34" charset="0"/>
                <a:cs typeface="Calibri" panose="020F0502020204030204" pitchFamily="34" charset="0"/>
              </a:rPr>
              <a:t>of good and innovative </a:t>
            </a:r>
            <a:r>
              <a:rPr lang="en-US" sz="1600" dirty="0" smtClean="0">
                <a:solidFill>
                  <a:schemeClr val="tx1"/>
                </a:solidFill>
                <a:latin typeface="Calibri" panose="020F0502020204030204" pitchFamily="34" charset="0"/>
                <a:cs typeface="Calibri" panose="020F0502020204030204" pitchFamily="34" charset="0"/>
              </a:rPr>
              <a:t>practice </a:t>
            </a:r>
            <a:r>
              <a:rPr lang="en-US" sz="1600" dirty="0">
                <a:solidFill>
                  <a:schemeClr val="tx1"/>
                </a:solidFill>
                <a:latin typeface="Calibri" panose="020F0502020204030204" pitchFamily="34" charset="0"/>
                <a:cs typeface="Calibri" panose="020F0502020204030204" pitchFamily="34" charset="0"/>
              </a:rPr>
              <a:t>to improve/promote the knowledge &amp; professional skills, competencies of teachers and </a:t>
            </a:r>
            <a:r>
              <a:rPr lang="lv-LV" sz="1600" dirty="0" err="1" smtClean="0">
                <a:solidFill>
                  <a:schemeClr val="tx1"/>
                </a:solidFill>
                <a:latin typeface="Calibri" panose="020F0502020204030204" pitchFamily="34" charset="0"/>
                <a:cs typeface="Calibri" panose="020F0502020204030204" pitchFamily="34" charset="0"/>
              </a:rPr>
              <a:t>provide</a:t>
            </a:r>
            <a:r>
              <a:rPr lang="lv-LV" sz="1600" dirty="0" smtClean="0">
                <a:solidFill>
                  <a:schemeClr val="tx1"/>
                </a:solidFill>
                <a:latin typeface="Calibri" panose="020F0502020204030204" pitchFamily="34" charset="0"/>
                <a:cs typeface="Calibri" panose="020F0502020204030204" pitchFamily="34" charset="0"/>
              </a:rPr>
              <a:t> </a:t>
            </a:r>
            <a:r>
              <a:rPr lang="en-US" sz="1600" dirty="0" smtClean="0">
                <a:solidFill>
                  <a:schemeClr val="tx1"/>
                </a:solidFill>
                <a:latin typeface="Calibri" panose="020F0502020204030204" pitchFamily="34" charset="0"/>
                <a:cs typeface="Calibri" panose="020F0502020204030204" pitchFamily="34" charset="0"/>
              </a:rPr>
              <a:t>training</a:t>
            </a:r>
            <a:endParaRPr lang="it-IT" sz="1600" dirty="0" smtClean="0">
              <a:solidFill>
                <a:schemeClr val="tx1"/>
              </a:solidFill>
              <a:latin typeface="Calibri" panose="020F0502020204030204" pitchFamily="34" charset="0"/>
              <a:cs typeface="Calibri" panose="020F0502020204030204" pitchFamily="34" charset="0"/>
            </a:endParaRPr>
          </a:p>
        </p:txBody>
      </p:sp>
      <p:sp>
        <p:nvSpPr>
          <p:cNvPr id="15" name="TextBox 14"/>
          <p:cNvSpPr txBox="1"/>
          <p:nvPr/>
        </p:nvSpPr>
        <p:spPr>
          <a:xfrm>
            <a:off x="3924300" y="4960920"/>
            <a:ext cx="1295400" cy="338554"/>
          </a:xfrm>
          <a:prstGeom prst="rect">
            <a:avLst/>
          </a:prstGeom>
          <a:noFill/>
        </p:spPr>
        <p:txBody>
          <a:bodyPr wrap="square" rtlCol="0">
            <a:spAutoFit/>
          </a:bodyPr>
          <a:lstStyle/>
          <a:p>
            <a:r>
              <a:rPr lang="en-US" sz="1600" i="1" dirty="0" smtClean="0">
                <a:solidFill>
                  <a:schemeClr val="tx1">
                    <a:lumMod val="65000"/>
                    <a:lumOff val="35000"/>
                  </a:schemeClr>
                </a:solidFill>
              </a:rPr>
              <a:t>in order to:</a:t>
            </a:r>
            <a:endParaRPr lang="el-GR" sz="1600" i="1" dirty="0" smtClean="0">
              <a:solidFill>
                <a:schemeClr val="tx1">
                  <a:lumMod val="65000"/>
                  <a:lumOff val="35000"/>
                </a:schemeClr>
              </a:solidFill>
            </a:endParaRPr>
          </a:p>
        </p:txBody>
      </p:sp>
      <p:sp>
        <p:nvSpPr>
          <p:cNvPr id="16" name="Rettangolo arrotondato 24"/>
          <p:cNvSpPr/>
          <p:nvPr/>
        </p:nvSpPr>
        <p:spPr>
          <a:xfrm>
            <a:off x="5245340" y="4121368"/>
            <a:ext cx="3503240" cy="2209800"/>
          </a:xfrm>
          <a:prstGeom prst="roundRect">
            <a:avLst>
              <a:gd name="adj" fmla="val 7037"/>
            </a:avLst>
          </a:prstGeom>
          <a:solidFill>
            <a:srgbClr val="EBEBEB"/>
          </a:solidFill>
          <a:ln w="28575">
            <a:noFill/>
          </a:ln>
        </p:spPr>
        <p:style>
          <a:lnRef idx="3">
            <a:schemeClr val="lt1"/>
          </a:lnRef>
          <a:fillRef idx="1">
            <a:schemeClr val="accent6"/>
          </a:fillRef>
          <a:effectRef idx="1">
            <a:schemeClr val="accent6"/>
          </a:effectRef>
          <a:fontRef idx="minor">
            <a:schemeClr val="lt1"/>
          </a:fontRef>
        </p:style>
        <p:txBody>
          <a:bodyPr lIns="0" tIns="0" rIns="0" bIns="0" rtlCol="0" anchor="ctr" anchorCtr="0"/>
          <a:lstStyle/>
          <a:p>
            <a:pPr algn="ctr" defTabSz="762000">
              <a:lnSpc>
                <a:spcPct val="105000"/>
              </a:lnSpc>
              <a:buClr>
                <a:srgbClr val="003975"/>
              </a:buClr>
            </a:pPr>
            <a:r>
              <a:rPr lang="en-US" sz="1600" dirty="0">
                <a:solidFill>
                  <a:schemeClr val="tx1"/>
                </a:solidFill>
                <a:latin typeface="Calibri" panose="020F0502020204030204" pitchFamily="34" charset="0"/>
                <a:cs typeface="Calibri" panose="020F0502020204030204" pitchFamily="34" charset="0"/>
              </a:rPr>
              <a:t>find joint solutions that add value to all project partners and lead to joint positive results. </a:t>
            </a:r>
            <a:r>
              <a:rPr lang="lv-LV" sz="1600" dirty="0" smtClean="0">
                <a:solidFill>
                  <a:schemeClr val="tx1"/>
                </a:solidFill>
                <a:latin typeface="Calibri" panose="020F0502020204030204" pitchFamily="34" charset="0"/>
                <a:cs typeface="Calibri" panose="020F0502020204030204" pitchFamily="34" charset="0"/>
              </a:rPr>
              <a:t>H</a:t>
            </a:r>
            <a:r>
              <a:rPr lang="en-US" sz="1600" dirty="0" err="1" smtClean="0">
                <a:solidFill>
                  <a:schemeClr val="tx1"/>
                </a:solidFill>
                <a:latin typeface="Calibri" panose="020F0502020204030204" pitchFamily="34" charset="0"/>
                <a:cs typeface="Calibri" panose="020F0502020204030204" pitchFamily="34" charset="0"/>
              </a:rPr>
              <a:t>av</a:t>
            </a:r>
            <a:r>
              <a:rPr lang="lv-LV" sz="1600" dirty="0" err="1" smtClean="0">
                <a:solidFill>
                  <a:schemeClr val="tx1"/>
                </a:solidFill>
                <a:latin typeface="Calibri" panose="020F0502020204030204" pitchFamily="34" charset="0"/>
                <a:cs typeface="Calibri" panose="020F0502020204030204" pitchFamily="34" charset="0"/>
              </a:rPr>
              <a:t>ing</a:t>
            </a:r>
            <a:r>
              <a:rPr lang="en-US" sz="1600" dirty="0" smtClean="0">
                <a:solidFill>
                  <a:schemeClr val="tx1"/>
                </a:solidFill>
                <a:latin typeface="Calibri" panose="020F0502020204030204" pitchFamily="34" charset="0"/>
                <a:cs typeface="Calibri" panose="020F0502020204030204" pitchFamily="34" charset="0"/>
              </a:rPr>
              <a:t> </a:t>
            </a:r>
            <a:r>
              <a:rPr lang="en-US" sz="1600" dirty="0">
                <a:solidFill>
                  <a:schemeClr val="tx1"/>
                </a:solidFill>
                <a:latin typeface="Calibri" panose="020F0502020204030204" pitchFamily="34" charset="0"/>
                <a:cs typeface="Calibri" panose="020F0502020204030204" pitchFamily="34" charset="0"/>
              </a:rPr>
              <a:t>sustainable development in terms of networking and activities, plans and strategic issues that cooperation offers.</a:t>
            </a:r>
            <a:endParaRPr lang="it-IT" sz="1600" dirty="0" smtClean="0">
              <a:solidFill>
                <a:schemeClr val="tx1"/>
              </a:solidFill>
              <a:latin typeface="Calibri" panose="020F0502020204030204" pitchFamily="34" charset="0"/>
              <a:cs typeface="Calibri" panose="020F0502020204030204" pitchFamily="34" charset="0"/>
            </a:endParaRPr>
          </a:p>
        </p:txBody>
      </p:sp>
      <p:sp>
        <p:nvSpPr>
          <p:cNvPr id="18" name="Triangolo isoscele 9"/>
          <p:cNvSpPr/>
          <p:nvPr/>
        </p:nvSpPr>
        <p:spPr>
          <a:xfrm rot="5400000">
            <a:off x="4420987" y="5299474"/>
            <a:ext cx="180000" cy="180000"/>
          </a:xfrm>
          <a:prstGeom prst="triangle">
            <a:avLst/>
          </a:prstGeom>
          <a:solidFill>
            <a:srgbClr val="007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87728037"/>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round/>
            <a:headEnd/>
            <a:tailEnd/>
          </a:ln>
        </p:spPr>
      </p:pic>
      <p:pic>
        <p:nvPicPr>
          <p:cNvPr id="2052" name="Picture 4"/>
          <p:cNvPicPr>
            <a:picLocks noChangeAspect="1" noChangeArrowheads="1"/>
          </p:cNvPicPr>
          <p:nvPr/>
        </p:nvPicPr>
        <p:blipFill>
          <a:blip r:embed="rId4"/>
          <a:srcRect/>
          <a:stretch>
            <a:fillRect/>
          </a:stretch>
        </p:blipFill>
        <p:spPr bwMode="auto">
          <a:xfrm>
            <a:off x="0" y="6669340"/>
            <a:ext cx="9144000" cy="195861"/>
          </a:xfrm>
          <a:prstGeom prst="rect">
            <a:avLst/>
          </a:prstGeom>
          <a:noFill/>
          <a:ln w="9525">
            <a:noFill/>
            <a:round/>
            <a:headEnd/>
            <a:tailEnd/>
          </a:ln>
        </p:spPr>
      </p:pic>
      <p:pic>
        <p:nvPicPr>
          <p:cNvPr id="7" name="Picture 6" descr="eu_flag_co_funded_pos_[rgb]_right.jpg"/>
          <p:cNvPicPr>
            <a:picLocks noChangeAspect="1"/>
          </p:cNvPicPr>
          <p:nvPr/>
        </p:nvPicPr>
        <p:blipFill>
          <a:blip r:embed="rId5" cstate="screen">
            <a:clrChange>
              <a:clrFrom>
                <a:srgbClr val="FFFFFF"/>
              </a:clrFrom>
              <a:clrTo>
                <a:srgbClr val="FFFFFF">
                  <a:alpha val="0"/>
                </a:srgbClr>
              </a:clrTo>
            </a:clrChange>
          </a:blip>
          <a:stretch>
            <a:fillRect/>
          </a:stretch>
        </p:blipFill>
        <p:spPr>
          <a:xfrm>
            <a:off x="6300192" y="116632"/>
            <a:ext cx="2667000" cy="761806"/>
          </a:xfrm>
          <a:prstGeom prst="rect">
            <a:avLst/>
          </a:prstGeom>
        </p:spPr>
      </p:pic>
      <p:sp>
        <p:nvSpPr>
          <p:cNvPr id="8" name="TextBox 7"/>
          <p:cNvSpPr txBox="1"/>
          <p:nvPr/>
        </p:nvSpPr>
        <p:spPr>
          <a:xfrm>
            <a:off x="500034" y="357166"/>
            <a:ext cx="5429288" cy="584775"/>
          </a:xfrm>
          <a:prstGeom prst="rect">
            <a:avLst/>
          </a:prstGeom>
          <a:noFill/>
        </p:spPr>
        <p:txBody>
          <a:bodyPr wrap="square" rtlCol="0">
            <a:spAutoFit/>
          </a:bodyPr>
          <a:lstStyle/>
          <a:p>
            <a:r>
              <a:rPr lang="lv-LV" sz="3200" b="1" dirty="0" err="1" smtClean="0">
                <a:solidFill>
                  <a:schemeClr val="bg2">
                    <a:lumMod val="50000"/>
                  </a:schemeClr>
                </a:solidFill>
                <a:latin typeface="Calibri" pitchFamily="34" charset="0"/>
              </a:rPr>
              <a:t>Objectives</a:t>
            </a:r>
            <a:endParaRPr lang="lv-LV" sz="3200" b="1" dirty="0">
              <a:solidFill>
                <a:schemeClr val="bg2">
                  <a:lumMod val="50000"/>
                </a:schemeClr>
              </a:solidFill>
              <a:latin typeface="Calibri" pitchFamily="34" charset="0"/>
            </a:endParaRPr>
          </a:p>
        </p:txBody>
      </p:sp>
      <p:cxnSp>
        <p:nvCxnSpPr>
          <p:cNvPr id="11" name="Straight Connector 10"/>
          <p:cNvCxnSpPr/>
          <p:nvPr/>
        </p:nvCxnSpPr>
        <p:spPr>
          <a:xfrm>
            <a:off x="683568" y="941941"/>
            <a:ext cx="8077200" cy="0"/>
          </a:xfrm>
          <a:prstGeom prst="line">
            <a:avLst/>
          </a:prstGeom>
          <a:ln>
            <a:solidFill>
              <a:srgbClr val="005E68"/>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382907" y="1638300"/>
            <a:ext cx="1860165" cy="3581400"/>
            <a:chOff x="1907" y="0"/>
            <a:chExt cx="1860165" cy="3581400"/>
          </a:xfrm>
          <a:solidFill>
            <a:srgbClr val="C5CDF3"/>
          </a:solidFill>
        </p:grpSpPr>
        <p:sp>
          <p:nvSpPr>
            <p:cNvPr id="40" name="Rounded Rectangle 39"/>
            <p:cNvSpPr/>
            <p:nvPr/>
          </p:nvSpPr>
          <p:spPr>
            <a:xfrm>
              <a:off x="1907" y="0"/>
              <a:ext cx="1860165" cy="358140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 name="Rounded Rectangle 4"/>
            <p:cNvSpPr txBox="1"/>
            <p:nvPr/>
          </p:nvSpPr>
          <p:spPr>
            <a:xfrm>
              <a:off x="56389" y="54482"/>
              <a:ext cx="1751201" cy="34724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lv-LV" sz="1600" b="1" dirty="0">
                  <a:solidFill>
                    <a:schemeClr val="tx1">
                      <a:lumMod val="75000"/>
                      <a:lumOff val="25000"/>
                    </a:schemeClr>
                  </a:solidFill>
                  <a:latin typeface="Calibri" panose="020F0502020204030204" pitchFamily="34" charset="0"/>
                  <a:cs typeface="Calibri" panose="020F0502020204030204" pitchFamily="34" charset="0"/>
                </a:rPr>
                <a:t>E</a:t>
              </a:r>
              <a:r>
                <a:rPr lang="en-US" sz="1600" b="1" dirty="0" err="1" smtClean="0">
                  <a:solidFill>
                    <a:schemeClr val="tx1">
                      <a:lumMod val="75000"/>
                      <a:lumOff val="25000"/>
                    </a:schemeClr>
                  </a:solidFill>
                  <a:latin typeface="Calibri" panose="020F0502020204030204" pitchFamily="34" charset="0"/>
                  <a:cs typeface="Calibri" panose="020F0502020204030204" pitchFamily="34" charset="0"/>
                </a:rPr>
                <a:t>xchange</a:t>
              </a:r>
              <a:r>
                <a:rPr lang="en-US" sz="1600" b="1" dirty="0" smtClean="0">
                  <a:solidFill>
                    <a:schemeClr val="tx1">
                      <a:lumMod val="75000"/>
                      <a:lumOff val="25000"/>
                    </a:schemeClr>
                  </a:solidFill>
                  <a:latin typeface="Calibri" panose="020F0502020204030204" pitchFamily="34" charset="0"/>
                  <a:cs typeface="Calibri" panose="020F0502020204030204" pitchFamily="34" charset="0"/>
                </a:rPr>
                <a:t> </a:t>
              </a:r>
              <a:r>
                <a:rPr lang="en-US" sz="1600" b="1" dirty="0">
                  <a:solidFill>
                    <a:schemeClr val="tx1">
                      <a:lumMod val="75000"/>
                      <a:lumOff val="25000"/>
                    </a:schemeClr>
                  </a:solidFill>
                  <a:latin typeface="Calibri" panose="020F0502020204030204" pitchFamily="34" charset="0"/>
                  <a:cs typeface="Calibri" panose="020F0502020204030204" pitchFamily="34" charset="0"/>
                </a:rPr>
                <a:t>good </a:t>
              </a:r>
              <a:r>
                <a:rPr lang="en-US" sz="1600" b="1" dirty="0" err="1">
                  <a:solidFill>
                    <a:schemeClr val="tx1">
                      <a:lumMod val="75000"/>
                      <a:lumOff val="25000"/>
                    </a:schemeClr>
                  </a:solidFill>
                  <a:latin typeface="Calibri" panose="020F0502020204030204" pitchFamily="34" charset="0"/>
                  <a:cs typeface="Calibri" panose="020F0502020204030204" pitchFamily="34" charset="0"/>
                </a:rPr>
                <a:t>practises</a:t>
              </a:r>
              <a:r>
                <a:rPr lang="en-US" sz="1600" b="1" dirty="0">
                  <a:solidFill>
                    <a:schemeClr val="tx1">
                      <a:lumMod val="75000"/>
                      <a:lumOff val="25000"/>
                    </a:schemeClr>
                  </a:solidFill>
                  <a:latin typeface="Calibri" panose="020F0502020204030204" pitchFamily="34" charset="0"/>
                  <a:cs typeface="Calibri" panose="020F0502020204030204" pitchFamily="34" charset="0"/>
                </a:rPr>
                <a:t> </a:t>
              </a:r>
              <a:r>
                <a:rPr lang="en-US" sz="1600" dirty="0">
                  <a:solidFill>
                    <a:schemeClr val="tx1">
                      <a:lumMod val="75000"/>
                      <a:lumOff val="25000"/>
                    </a:schemeClr>
                  </a:solidFill>
                  <a:latin typeface="Calibri" panose="020F0502020204030204" pitchFamily="34" charset="0"/>
                  <a:cs typeface="Calibri" panose="020F0502020204030204" pitchFamily="34" charset="0"/>
                </a:rPr>
                <a:t>to develop the acquisition of teacher skills and competencies and improve teacher knowledge of distance learning methodology and usage of IT in learning process</a:t>
              </a:r>
              <a:endParaRPr lang="el-GR" sz="1600" kern="1200" dirty="0">
                <a:solidFill>
                  <a:schemeClr val="tx1">
                    <a:lumMod val="75000"/>
                    <a:lumOff val="25000"/>
                  </a:schemeClr>
                </a:solidFill>
                <a:latin typeface="Calibri" panose="020F0502020204030204" pitchFamily="34" charset="0"/>
                <a:cs typeface="Calibri" panose="020F0502020204030204" pitchFamily="34" charset="0"/>
              </a:endParaRPr>
            </a:p>
          </p:txBody>
        </p:sp>
      </p:grpSp>
      <p:grpSp>
        <p:nvGrpSpPr>
          <p:cNvPr id="31" name="Group 30"/>
          <p:cNvGrpSpPr/>
          <p:nvPr/>
        </p:nvGrpSpPr>
        <p:grpSpPr>
          <a:xfrm>
            <a:off x="2555580" y="1638300"/>
            <a:ext cx="1860165" cy="3581400"/>
            <a:chOff x="2174580" y="0"/>
            <a:chExt cx="1860165" cy="3581400"/>
          </a:xfrm>
        </p:grpSpPr>
        <p:sp>
          <p:nvSpPr>
            <p:cNvPr id="38" name="Rounded Rectangle 37"/>
            <p:cNvSpPr/>
            <p:nvPr/>
          </p:nvSpPr>
          <p:spPr>
            <a:xfrm>
              <a:off x="2174580" y="0"/>
              <a:ext cx="1860165" cy="3581400"/>
            </a:xfrm>
            <a:prstGeom prst="roundRect">
              <a:avLst>
                <a:gd name="adj" fmla="val 10000"/>
              </a:avLst>
            </a:pr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9" name="Rounded Rectangle 6"/>
            <p:cNvSpPr txBox="1"/>
            <p:nvPr/>
          </p:nvSpPr>
          <p:spPr>
            <a:xfrm>
              <a:off x="2229062" y="54482"/>
              <a:ext cx="1751201" cy="34724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lv-LV" sz="1600" b="1" dirty="0">
                  <a:solidFill>
                    <a:schemeClr val="tx1">
                      <a:lumMod val="75000"/>
                      <a:lumOff val="25000"/>
                    </a:schemeClr>
                  </a:solidFill>
                  <a:latin typeface="Calibri" panose="020F0502020204030204" pitchFamily="34" charset="0"/>
                  <a:cs typeface="Calibri" panose="020F0502020204030204" pitchFamily="34" charset="0"/>
                </a:rPr>
                <a:t>I</a:t>
              </a:r>
              <a:r>
                <a:rPr lang="en-US" sz="1600" b="1" dirty="0" err="1" smtClean="0">
                  <a:solidFill>
                    <a:schemeClr val="tx1">
                      <a:lumMod val="75000"/>
                      <a:lumOff val="25000"/>
                    </a:schemeClr>
                  </a:solidFill>
                  <a:latin typeface="Calibri" panose="020F0502020204030204" pitchFamily="34" charset="0"/>
                  <a:cs typeface="Calibri" panose="020F0502020204030204" pitchFamily="34" charset="0"/>
                </a:rPr>
                <a:t>mprove</a:t>
              </a:r>
              <a:r>
                <a:rPr lang="en-US" sz="1600" b="1" dirty="0" smtClean="0">
                  <a:solidFill>
                    <a:schemeClr val="tx1">
                      <a:lumMod val="75000"/>
                      <a:lumOff val="25000"/>
                    </a:schemeClr>
                  </a:solidFill>
                  <a:latin typeface="Calibri" panose="020F0502020204030204" pitchFamily="34" charset="0"/>
                  <a:cs typeface="Calibri" panose="020F0502020204030204" pitchFamily="34" charset="0"/>
                </a:rPr>
                <a:t> </a:t>
              </a:r>
              <a:r>
                <a:rPr lang="en-US" sz="1600" dirty="0">
                  <a:solidFill>
                    <a:schemeClr val="tx1">
                      <a:lumMod val="75000"/>
                      <a:lumOff val="25000"/>
                    </a:schemeClr>
                  </a:solidFill>
                  <a:latin typeface="Calibri" panose="020F0502020204030204" pitchFamily="34" charset="0"/>
                  <a:cs typeface="Calibri" panose="020F0502020204030204" pitchFamily="34" charset="0"/>
                </a:rPr>
                <a:t>the integration of </a:t>
              </a:r>
              <a:r>
                <a:rPr lang="en-US" sz="1600" b="1" dirty="0">
                  <a:solidFill>
                    <a:schemeClr val="tx1">
                      <a:lumMod val="75000"/>
                      <a:lumOff val="25000"/>
                    </a:schemeClr>
                  </a:solidFill>
                  <a:latin typeface="Calibri" panose="020F0502020204030204" pitchFamily="34" charset="0"/>
                  <a:cs typeface="Calibri" panose="020F0502020204030204" pitchFamily="34" charset="0"/>
                </a:rPr>
                <a:t>ICT</a:t>
              </a:r>
              <a:r>
                <a:rPr lang="en-US" sz="1600" dirty="0">
                  <a:solidFill>
                    <a:schemeClr val="tx1">
                      <a:lumMod val="75000"/>
                      <a:lumOff val="25000"/>
                    </a:schemeClr>
                  </a:solidFill>
                  <a:latin typeface="Calibri" panose="020F0502020204030204" pitchFamily="34" charset="0"/>
                  <a:cs typeface="Calibri" panose="020F0502020204030204" pitchFamily="34" charset="0"/>
                </a:rPr>
                <a:t> in teaching and </a:t>
              </a:r>
              <a:r>
                <a:rPr lang="en-US" sz="1600" dirty="0" smtClean="0">
                  <a:solidFill>
                    <a:schemeClr val="tx1">
                      <a:lumMod val="75000"/>
                      <a:lumOff val="25000"/>
                    </a:schemeClr>
                  </a:solidFill>
                  <a:latin typeface="Calibri" panose="020F0502020204030204" pitchFamily="34" charset="0"/>
                  <a:cs typeface="Calibri" panose="020F0502020204030204" pitchFamily="34" charset="0"/>
                </a:rPr>
                <a:t>education</a:t>
              </a:r>
              <a:r>
                <a:rPr lang="lv-LV" sz="1600" dirty="0" smtClean="0">
                  <a:solidFill>
                    <a:schemeClr val="tx1">
                      <a:lumMod val="75000"/>
                      <a:lumOff val="25000"/>
                    </a:schemeClr>
                  </a:solidFill>
                  <a:latin typeface="Calibri" panose="020F0502020204030204" pitchFamily="34" charset="0"/>
                  <a:cs typeface="Calibri" panose="020F0502020204030204" pitchFamily="34" charset="0"/>
                </a:rPr>
                <a:t> process. </a:t>
              </a:r>
              <a:r>
                <a:rPr lang="en-US" sz="1600" b="1" dirty="0">
                  <a:solidFill>
                    <a:schemeClr val="tx1">
                      <a:lumMod val="75000"/>
                      <a:lumOff val="25000"/>
                    </a:schemeClr>
                  </a:solidFill>
                  <a:latin typeface="Calibri" panose="020F0502020204030204" pitchFamily="34" charset="0"/>
                  <a:cs typeface="Calibri" panose="020F0502020204030204" pitchFamily="34" charset="0"/>
                </a:rPr>
                <a:t>Learn</a:t>
              </a:r>
              <a:r>
                <a:rPr lang="en-US" sz="1600" dirty="0">
                  <a:solidFill>
                    <a:schemeClr val="tx1">
                      <a:lumMod val="75000"/>
                      <a:lumOff val="25000"/>
                    </a:schemeClr>
                  </a:solidFill>
                  <a:latin typeface="Calibri" panose="020F0502020204030204" pitchFamily="34" charset="0"/>
                  <a:cs typeface="Calibri" panose="020F0502020204030204" pitchFamily="34" charset="0"/>
                </a:rPr>
                <a:t> new </a:t>
              </a:r>
              <a:r>
                <a:rPr lang="en-US" sz="1600" b="1" dirty="0">
                  <a:solidFill>
                    <a:schemeClr val="tx1">
                      <a:lumMod val="75000"/>
                      <a:lumOff val="25000"/>
                    </a:schemeClr>
                  </a:solidFill>
                  <a:latin typeface="Calibri" panose="020F0502020204030204" pitchFamily="34" charset="0"/>
                  <a:cs typeface="Calibri" panose="020F0502020204030204" pitchFamily="34" charset="0"/>
                </a:rPr>
                <a:t>tools</a:t>
              </a:r>
              <a:r>
                <a:rPr lang="en-US" sz="1600" dirty="0">
                  <a:solidFill>
                    <a:schemeClr val="tx1">
                      <a:lumMod val="75000"/>
                      <a:lumOff val="25000"/>
                    </a:schemeClr>
                  </a:solidFill>
                  <a:latin typeface="Calibri" panose="020F0502020204030204" pitchFamily="34" charset="0"/>
                  <a:cs typeface="Calibri" panose="020F0502020204030204" pitchFamily="34" charset="0"/>
                </a:rPr>
                <a:t> to promote digital learning</a:t>
              </a:r>
              <a:endParaRPr lang="el-GR" sz="1600" kern="1200" dirty="0">
                <a:solidFill>
                  <a:schemeClr val="tx1">
                    <a:lumMod val="75000"/>
                    <a:lumOff val="25000"/>
                  </a:schemeClr>
                </a:solidFill>
                <a:latin typeface="Calibri" panose="020F0502020204030204" pitchFamily="34" charset="0"/>
                <a:cs typeface="Calibri" panose="020F0502020204030204" pitchFamily="34" charset="0"/>
              </a:endParaRPr>
            </a:p>
          </p:txBody>
        </p:sp>
      </p:grpSp>
      <p:grpSp>
        <p:nvGrpSpPr>
          <p:cNvPr id="32" name="Group 31"/>
          <p:cNvGrpSpPr/>
          <p:nvPr/>
        </p:nvGrpSpPr>
        <p:grpSpPr>
          <a:xfrm>
            <a:off x="4728253" y="1638300"/>
            <a:ext cx="1860165" cy="3581400"/>
            <a:chOff x="4347253" y="0"/>
            <a:chExt cx="1860165" cy="3581400"/>
          </a:xfrm>
        </p:grpSpPr>
        <p:sp>
          <p:nvSpPr>
            <p:cNvPr id="36" name="Rounded Rectangle 35"/>
            <p:cNvSpPr/>
            <p:nvPr/>
          </p:nvSpPr>
          <p:spPr>
            <a:xfrm>
              <a:off x="4347253" y="0"/>
              <a:ext cx="1860165" cy="3581400"/>
            </a:xfrm>
            <a:prstGeom prst="roundRect">
              <a:avLst>
                <a:gd name="adj" fmla="val 10000"/>
              </a:avLst>
            </a:prstGeom>
            <a:solidFill>
              <a:schemeClr val="accent3">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7" name="Rounded Rectangle 8"/>
            <p:cNvSpPr txBox="1"/>
            <p:nvPr/>
          </p:nvSpPr>
          <p:spPr>
            <a:xfrm>
              <a:off x="4401735" y="54482"/>
              <a:ext cx="1751201" cy="34724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600" b="1" dirty="0">
                  <a:solidFill>
                    <a:schemeClr val="tx1"/>
                  </a:solidFill>
                  <a:latin typeface="Calibri" panose="020F0502020204030204" pitchFamily="34" charset="0"/>
                  <a:cs typeface="Calibri" panose="020F0502020204030204" pitchFamily="34" charset="0"/>
                </a:rPr>
                <a:t>Share</a:t>
              </a:r>
              <a:r>
                <a:rPr lang="en-US" sz="1600" dirty="0">
                  <a:solidFill>
                    <a:schemeClr val="tx1"/>
                  </a:solidFill>
                  <a:latin typeface="Calibri" panose="020F0502020204030204" pitchFamily="34" charset="0"/>
                  <a:cs typeface="Calibri" panose="020F0502020204030204" pitchFamily="34" charset="0"/>
                </a:rPr>
                <a:t> innovative </a:t>
              </a:r>
              <a:r>
                <a:rPr lang="en-US" sz="1600" b="1" dirty="0">
                  <a:solidFill>
                    <a:schemeClr val="tx1"/>
                  </a:solidFill>
                  <a:latin typeface="Calibri" panose="020F0502020204030204" pitchFamily="34" charset="0"/>
                  <a:cs typeface="Calibri" panose="020F0502020204030204" pitchFamily="34" charset="0"/>
                </a:rPr>
                <a:t>methods of teaching </a:t>
              </a:r>
              <a:r>
                <a:rPr lang="en-US" sz="1600" dirty="0">
                  <a:solidFill>
                    <a:schemeClr val="tx1"/>
                  </a:solidFill>
                  <a:latin typeface="Calibri" panose="020F0502020204030204" pitchFamily="34" charset="0"/>
                  <a:cs typeface="Calibri" panose="020F0502020204030204" pitchFamily="34" charset="0"/>
                </a:rPr>
                <a:t>for increasing attractiveness of education </a:t>
              </a:r>
              <a:r>
                <a:rPr lang="en-US" sz="1600" dirty="0" smtClean="0">
                  <a:solidFill>
                    <a:schemeClr val="tx1"/>
                  </a:solidFill>
                  <a:latin typeface="Calibri" panose="020F0502020204030204" pitchFamily="34" charset="0"/>
                  <a:cs typeface="Calibri" panose="020F0502020204030204" pitchFamily="34" charset="0"/>
                </a:rPr>
                <a:t>methods</a:t>
              </a:r>
              <a:r>
                <a:rPr lang="en-US" sz="1600" kern="1200" dirty="0" smtClean="0">
                  <a:solidFill>
                    <a:schemeClr val="tx1"/>
                  </a:solidFill>
                  <a:latin typeface="Calibri" panose="020F0502020204030204" pitchFamily="34" charset="0"/>
                  <a:cs typeface="Calibri" panose="020F0502020204030204" pitchFamily="34" charset="0"/>
                </a:rPr>
                <a:t> </a:t>
              </a:r>
              <a:endParaRPr lang="el-GR" sz="1600" kern="1200" dirty="0" smtClean="0">
                <a:solidFill>
                  <a:schemeClr val="tx1"/>
                </a:solidFill>
                <a:latin typeface="Calibri" panose="020F0502020204030204" pitchFamily="34" charset="0"/>
                <a:cs typeface="Calibri" panose="020F0502020204030204" pitchFamily="34" charset="0"/>
              </a:endParaRPr>
            </a:p>
            <a:p>
              <a:pPr lvl="0" algn="ctr" defTabSz="666750">
                <a:lnSpc>
                  <a:spcPct val="90000"/>
                </a:lnSpc>
                <a:spcBef>
                  <a:spcPct val="0"/>
                </a:spcBef>
                <a:spcAft>
                  <a:spcPct val="35000"/>
                </a:spcAft>
              </a:pPr>
              <a:endParaRPr lang="el-GR" sz="1500" kern="1200" dirty="0">
                <a:solidFill>
                  <a:schemeClr val="tx1">
                    <a:lumMod val="75000"/>
                    <a:lumOff val="25000"/>
                  </a:schemeClr>
                </a:solidFill>
                <a:latin typeface="+mn-lt"/>
              </a:endParaRPr>
            </a:p>
          </p:txBody>
        </p:sp>
      </p:grpSp>
      <p:grpSp>
        <p:nvGrpSpPr>
          <p:cNvPr id="33" name="Group 32"/>
          <p:cNvGrpSpPr/>
          <p:nvPr/>
        </p:nvGrpSpPr>
        <p:grpSpPr>
          <a:xfrm>
            <a:off x="6900927" y="1638300"/>
            <a:ext cx="1860165" cy="3581400"/>
            <a:chOff x="6519927" y="0"/>
            <a:chExt cx="1860165" cy="3581400"/>
          </a:xfrm>
        </p:grpSpPr>
        <p:sp>
          <p:nvSpPr>
            <p:cNvPr id="34" name="Rounded Rectangle 33"/>
            <p:cNvSpPr/>
            <p:nvPr/>
          </p:nvSpPr>
          <p:spPr>
            <a:xfrm>
              <a:off x="6519927" y="0"/>
              <a:ext cx="1860165" cy="3581400"/>
            </a:xfrm>
            <a:prstGeom prst="roundRect">
              <a:avLst>
                <a:gd name="adj" fmla="val 10000"/>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 name="Rounded Rectangle 10"/>
            <p:cNvSpPr txBox="1"/>
            <p:nvPr/>
          </p:nvSpPr>
          <p:spPr>
            <a:xfrm>
              <a:off x="6574409" y="54482"/>
              <a:ext cx="1751201" cy="34724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600" b="1" dirty="0" smtClean="0">
                  <a:solidFill>
                    <a:schemeClr val="tx1"/>
                  </a:solidFill>
                  <a:latin typeface="Calibri" panose="020F0502020204030204" pitchFamily="34" charset="0"/>
                  <a:cs typeface="Calibri" panose="020F0502020204030204" pitchFamily="34" charset="0"/>
                </a:rPr>
                <a:t>Develop </a:t>
              </a:r>
              <a:r>
                <a:rPr lang="en-US" sz="1600" b="1" dirty="0">
                  <a:solidFill>
                    <a:schemeClr val="tx1"/>
                  </a:solidFill>
                  <a:latin typeface="Calibri" panose="020F0502020204030204" pitchFamily="34" charset="0"/>
                  <a:cs typeface="Calibri" panose="020F0502020204030204" pitchFamily="34" charset="0"/>
                </a:rPr>
                <a:t>educational material</a:t>
              </a:r>
              <a:endParaRPr lang="el-GR" sz="1600" b="1" kern="1200" dirty="0">
                <a:solidFill>
                  <a:schemeClr val="tx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648434290"/>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a:srcRect/>
          <a:stretch>
            <a:fillRect/>
          </a:stretch>
        </p:blipFill>
        <p:spPr bwMode="auto">
          <a:xfrm>
            <a:off x="-176808" y="0"/>
            <a:ext cx="9144000" cy="6858000"/>
          </a:xfrm>
          <a:prstGeom prst="rect">
            <a:avLst/>
          </a:prstGeom>
          <a:noFill/>
          <a:ln w="9525">
            <a:noFill/>
            <a:round/>
            <a:headEnd/>
            <a:tailEnd/>
          </a:ln>
        </p:spPr>
      </p:pic>
      <p:pic>
        <p:nvPicPr>
          <p:cNvPr id="2052" name="Picture 4"/>
          <p:cNvPicPr>
            <a:picLocks noChangeAspect="1" noChangeArrowheads="1"/>
          </p:cNvPicPr>
          <p:nvPr/>
        </p:nvPicPr>
        <p:blipFill>
          <a:blip r:embed="rId4"/>
          <a:srcRect/>
          <a:stretch>
            <a:fillRect/>
          </a:stretch>
        </p:blipFill>
        <p:spPr bwMode="auto">
          <a:xfrm>
            <a:off x="0" y="6669340"/>
            <a:ext cx="9144000" cy="195861"/>
          </a:xfrm>
          <a:prstGeom prst="rect">
            <a:avLst/>
          </a:prstGeom>
          <a:noFill/>
          <a:ln w="9525">
            <a:noFill/>
            <a:round/>
            <a:headEnd/>
            <a:tailEnd/>
          </a:ln>
        </p:spPr>
      </p:pic>
      <p:pic>
        <p:nvPicPr>
          <p:cNvPr id="7" name="Picture 6" descr="eu_flag_co_funded_pos_[rgb]_right.jpg"/>
          <p:cNvPicPr>
            <a:picLocks noChangeAspect="1"/>
          </p:cNvPicPr>
          <p:nvPr/>
        </p:nvPicPr>
        <p:blipFill>
          <a:blip r:embed="rId5" cstate="screen">
            <a:clrChange>
              <a:clrFrom>
                <a:srgbClr val="FFFFFF"/>
              </a:clrFrom>
              <a:clrTo>
                <a:srgbClr val="FFFFFF">
                  <a:alpha val="0"/>
                </a:srgbClr>
              </a:clrTo>
            </a:clrChange>
          </a:blip>
          <a:stretch>
            <a:fillRect/>
          </a:stretch>
        </p:blipFill>
        <p:spPr>
          <a:xfrm>
            <a:off x="6300192" y="116632"/>
            <a:ext cx="2667000" cy="761806"/>
          </a:xfrm>
          <a:prstGeom prst="rect">
            <a:avLst/>
          </a:prstGeom>
        </p:spPr>
      </p:pic>
      <p:sp>
        <p:nvSpPr>
          <p:cNvPr id="8" name="TextBox 7"/>
          <p:cNvSpPr txBox="1"/>
          <p:nvPr/>
        </p:nvSpPr>
        <p:spPr>
          <a:xfrm>
            <a:off x="500034" y="357166"/>
            <a:ext cx="5429288" cy="584775"/>
          </a:xfrm>
          <a:prstGeom prst="rect">
            <a:avLst/>
          </a:prstGeom>
          <a:noFill/>
        </p:spPr>
        <p:txBody>
          <a:bodyPr wrap="square" rtlCol="0">
            <a:spAutoFit/>
          </a:bodyPr>
          <a:lstStyle/>
          <a:p>
            <a:r>
              <a:rPr lang="lv-LV" sz="3200" b="1" dirty="0" err="1" smtClean="0">
                <a:solidFill>
                  <a:schemeClr val="bg2">
                    <a:lumMod val="50000"/>
                  </a:schemeClr>
                </a:solidFill>
                <a:latin typeface="Calibri" pitchFamily="34" charset="0"/>
              </a:rPr>
              <a:t>Partnership</a:t>
            </a:r>
            <a:endParaRPr lang="lv-LV" sz="3200" b="1" dirty="0">
              <a:solidFill>
                <a:schemeClr val="bg2">
                  <a:lumMod val="50000"/>
                </a:schemeClr>
              </a:solidFill>
              <a:latin typeface="Calibri" pitchFamily="34" charset="0"/>
            </a:endParaRPr>
          </a:p>
        </p:txBody>
      </p:sp>
      <p:cxnSp>
        <p:nvCxnSpPr>
          <p:cNvPr id="11" name="Straight Connector 10"/>
          <p:cNvCxnSpPr/>
          <p:nvPr/>
        </p:nvCxnSpPr>
        <p:spPr>
          <a:xfrm>
            <a:off x="683568" y="941941"/>
            <a:ext cx="8077200" cy="0"/>
          </a:xfrm>
          <a:prstGeom prst="line">
            <a:avLst/>
          </a:prstGeom>
          <a:ln>
            <a:solidFill>
              <a:srgbClr val="005E68"/>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3757" y="1554495"/>
            <a:ext cx="4498411" cy="4609608"/>
          </a:xfrm>
          <a:prstGeom prst="rect">
            <a:avLst/>
          </a:prstGeom>
        </p:spPr>
      </p:pic>
      <p:sp>
        <p:nvSpPr>
          <p:cNvPr id="20" name="Rectangle 1"/>
          <p:cNvSpPr>
            <a:spLocks noChangeArrowheads="1"/>
          </p:cNvSpPr>
          <p:nvPr/>
        </p:nvSpPr>
        <p:spPr bwMode="auto">
          <a:xfrm>
            <a:off x="5153891" y="1600663"/>
            <a:ext cx="3813302"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lv-LV" dirty="0">
                <a:latin typeface="Calibri" pitchFamily="34" charset="0"/>
              </a:rPr>
              <a:t>The </a:t>
            </a:r>
            <a:r>
              <a:rPr lang="en-US" altLang="lv-LV" dirty="0" smtClean="0">
                <a:latin typeface="Calibri" pitchFamily="34" charset="0"/>
              </a:rPr>
              <a:t>Project </a:t>
            </a:r>
            <a:r>
              <a:rPr lang="en-US" altLang="lv-LV" dirty="0">
                <a:latin typeface="Calibri" pitchFamily="34" charset="0"/>
              </a:rPr>
              <a:t>is implemented by a network of three partners from 3 European </a:t>
            </a:r>
            <a:r>
              <a:rPr lang="en-US" altLang="lv-LV" dirty="0" smtClean="0">
                <a:latin typeface="Calibri" pitchFamily="34" charset="0"/>
              </a:rPr>
              <a:t>Countries</a:t>
            </a:r>
            <a:endParaRPr lang="lv-LV" altLang="lv-LV" dirty="0" smtClean="0">
              <a:latin typeface="Calibri" pitchFamily="34" charset="0"/>
            </a:endParaRPr>
          </a:p>
          <a:p>
            <a:pPr lvl="0" fontAlgn="base">
              <a:spcBef>
                <a:spcPct val="0"/>
              </a:spcBef>
              <a:spcAft>
                <a:spcPct val="0"/>
              </a:spcAft>
            </a:pPr>
            <a:endParaRPr lang="lv-LV" altLang="lv-LV" dirty="0" smtClean="0">
              <a:latin typeface="Calibri" pitchFamily="34" charset="0"/>
            </a:endParaRPr>
          </a:p>
          <a:p>
            <a:pPr lvl="0" fontAlgn="base">
              <a:spcBef>
                <a:spcPct val="0"/>
              </a:spcBef>
              <a:spcAft>
                <a:spcPct val="0"/>
              </a:spcAft>
            </a:pPr>
            <a:r>
              <a:rPr lang="en-US" altLang="lv-LV" b="1" dirty="0" smtClean="0">
                <a:solidFill>
                  <a:schemeClr val="bg2">
                    <a:lumMod val="50000"/>
                  </a:schemeClr>
                </a:solidFill>
                <a:latin typeface="Calibri" pitchFamily="34" charset="0"/>
              </a:rPr>
              <a:t>Latvia</a:t>
            </a:r>
            <a:endParaRPr lang="en-US" altLang="lv-LV" b="1" dirty="0">
              <a:solidFill>
                <a:schemeClr val="bg2">
                  <a:lumMod val="50000"/>
                </a:schemeClr>
              </a:solidFill>
              <a:latin typeface="Calibri" pitchFamily="34" charset="0"/>
            </a:endParaRPr>
          </a:p>
          <a:p>
            <a:pPr lvl="0" fontAlgn="base">
              <a:spcBef>
                <a:spcPct val="0"/>
              </a:spcBef>
              <a:spcAft>
                <a:spcPct val="0"/>
              </a:spcAft>
            </a:pPr>
            <a:r>
              <a:rPr lang="en-US" altLang="lv-LV" dirty="0">
                <a:latin typeface="Calibri" pitchFamily="34" charset="0"/>
              </a:rPr>
              <a:t>Jelgava District Correspondence School</a:t>
            </a:r>
          </a:p>
          <a:p>
            <a:pPr lvl="0" fontAlgn="base">
              <a:spcBef>
                <a:spcPct val="0"/>
              </a:spcBef>
              <a:spcAft>
                <a:spcPct val="0"/>
              </a:spcAft>
            </a:pPr>
            <a:endParaRPr lang="en-US" altLang="lv-LV" sz="1500" b="1" dirty="0">
              <a:latin typeface="Calibri" pitchFamily="34" charset="0"/>
            </a:endParaRPr>
          </a:p>
          <a:p>
            <a:pPr lvl="0" fontAlgn="base">
              <a:spcBef>
                <a:spcPct val="0"/>
              </a:spcBef>
              <a:spcAft>
                <a:spcPct val="0"/>
              </a:spcAft>
            </a:pPr>
            <a:r>
              <a:rPr lang="en-US" altLang="lv-LV" b="1" dirty="0">
                <a:solidFill>
                  <a:schemeClr val="bg2">
                    <a:lumMod val="50000"/>
                  </a:schemeClr>
                </a:solidFill>
                <a:latin typeface="Calibri" pitchFamily="34" charset="0"/>
              </a:rPr>
              <a:t>Estonia</a:t>
            </a:r>
          </a:p>
          <a:p>
            <a:pPr lvl="0" fontAlgn="base">
              <a:spcBef>
                <a:spcPct val="0"/>
              </a:spcBef>
              <a:spcAft>
                <a:spcPct val="0"/>
              </a:spcAft>
            </a:pPr>
            <a:r>
              <a:rPr lang="en-US" altLang="lv-LV" dirty="0">
                <a:latin typeface="Calibri" pitchFamily="34" charset="0"/>
              </a:rPr>
              <a:t>Tallinn Upper Secondary School for Adults</a:t>
            </a:r>
          </a:p>
          <a:p>
            <a:pPr lvl="0" fontAlgn="base">
              <a:spcBef>
                <a:spcPct val="0"/>
              </a:spcBef>
              <a:spcAft>
                <a:spcPct val="0"/>
              </a:spcAft>
            </a:pPr>
            <a:endParaRPr lang="en-US" altLang="lv-LV" sz="1500" b="1" dirty="0">
              <a:latin typeface="Calibri" pitchFamily="34" charset="0"/>
            </a:endParaRPr>
          </a:p>
          <a:p>
            <a:pPr lvl="0" fontAlgn="base">
              <a:spcBef>
                <a:spcPct val="0"/>
              </a:spcBef>
              <a:spcAft>
                <a:spcPct val="0"/>
              </a:spcAft>
            </a:pPr>
            <a:r>
              <a:rPr lang="en-US" altLang="lv-LV" b="1" dirty="0">
                <a:solidFill>
                  <a:schemeClr val="bg2">
                    <a:lumMod val="50000"/>
                  </a:schemeClr>
                </a:solidFill>
                <a:latin typeface="Calibri" pitchFamily="34" charset="0"/>
              </a:rPr>
              <a:t>Italy</a:t>
            </a:r>
          </a:p>
          <a:p>
            <a:pPr lvl="0" fontAlgn="base">
              <a:spcBef>
                <a:spcPct val="0"/>
              </a:spcBef>
              <a:spcAft>
                <a:spcPct val="0"/>
              </a:spcAft>
            </a:pPr>
            <a:r>
              <a:rPr lang="en-US" altLang="lv-LV" dirty="0" err="1">
                <a:latin typeface="Calibri" pitchFamily="34" charset="0"/>
              </a:rPr>
              <a:t>Futuro</a:t>
            </a:r>
            <a:r>
              <a:rPr lang="en-US" altLang="lv-LV" dirty="0">
                <a:latin typeface="Calibri" pitchFamily="34" charset="0"/>
              </a:rPr>
              <a:t> </a:t>
            </a:r>
            <a:r>
              <a:rPr lang="en-US" altLang="lv-LV" dirty="0" err="1">
                <a:latin typeface="Calibri" pitchFamily="34" charset="0"/>
              </a:rPr>
              <a:t>Digitale</a:t>
            </a:r>
            <a:endParaRPr lang="en-GB"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6246815"/>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a:srcRect/>
          <a:stretch>
            <a:fillRect/>
          </a:stretch>
        </p:blipFill>
        <p:spPr bwMode="auto">
          <a:xfrm>
            <a:off x="-176808" y="0"/>
            <a:ext cx="9144000" cy="6858000"/>
          </a:xfrm>
          <a:prstGeom prst="rect">
            <a:avLst/>
          </a:prstGeom>
          <a:noFill/>
          <a:ln w="9525">
            <a:noFill/>
            <a:round/>
            <a:headEnd/>
            <a:tailEnd/>
          </a:ln>
        </p:spPr>
      </p:pic>
      <p:pic>
        <p:nvPicPr>
          <p:cNvPr id="2052" name="Picture 4"/>
          <p:cNvPicPr>
            <a:picLocks noChangeAspect="1" noChangeArrowheads="1"/>
          </p:cNvPicPr>
          <p:nvPr/>
        </p:nvPicPr>
        <p:blipFill>
          <a:blip r:embed="rId4"/>
          <a:srcRect/>
          <a:stretch>
            <a:fillRect/>
          </a:stretch>
        </p:blipFill>
        <p:spPr bwMode="auto">
          <a:xfrm>
            <a:off x="0" y="6669340"/>
            <a:ext cx="9144000" cy="195861"/>
          </a:xfrm>
          <a:prstGeom prst="rect">
            <a:avLst/>
          </a:prstGeom>
          <a:noFill/>
          <a:ln w="9525">
            <a:noFill/>
            <a:round/>
            <a:headEnd/>
            <a:tailEnd/>
          </a:ln>
        </p:spPr>
      </p:pic>
      <p:pic>
        <p:nvPicPr>
          <p:cNvPr id="7" name="Picture 6" descr="eu_flag_co_funded_pos_[rgb]_right.jpg"/>
          <p:cNvPicPr>
            <a:picLocks noChangeAspect="1"/>
          </p:cNvPicPr>
          <p:nvPr/>
        </p:nvPicPr>
        <p:blipFill>
          <a:blip r:embed="rId5" cstate="screen">
            <a:clrChange>
              <a:clrFrom>
                <a:srgbClr val="FFFFFF"/>
              </a:clrFrom>
              <a:clrTo>
                <a:srgbClr val="FFFFFF">
                  <a:alpha val="0"/>
                </a:srgbClr>
              </a:clrTo>
            </a:clrChange>
          </a:blip>
          <a:stretch>
            <a:fillRect/>
          </a:stretch>
        </p:blipFill>
        <p:spPr>
          <a:xfrm>
            <a:off x="6300192" y="116632"/>
            <a:ext cx="2667000" cy="761806"/>
          </a:xfrm>
          <a:prstGeom prst="rect">
            <a:avLst/>
          </a:prstGeom>
        </p:spPr>
      </p:pic>
      <p:sp>
        <p:nvSpPr>
          <p:cNvPr id="8" name="TextBox 7"/>
          <p:cNvSpPr txBox="1"/>
          <p:nvPr/>
        </p:nvSpPr>
        <p:spPr>
          <a:xfrm>
            <a:off x="500034" y="357166"/>
            <a:ext cx="5429288" cy="584775"/>
          </a:xfrm>
          <a:prstGeom prst="rect">
            <a:avLst/>
          </a:prstGeom>
          <a:noFill/>
        </p:spPr>
        <p:txBody>
          <a:bodyPr wrap="square" rtlCol="0">
            <a:spAutoFit/>
          </a:bodyPr>
          <a:lstStyle/>
          <a:p>
            <a:r>
              <a:rPr lang="lv-LV" sz="3200" b="1" dirty="0" err="1" smtClean="0">
                <a:solidFill>
                  <a:schemeClr val="bg2">
                    <a:lumMod val="50000"/>
                  </a:schemeClr>
                </a:solidFill>
                <a:latin typeface="Calibri" pitchFamily="34" charset="0"/>
              </a:rPr>
              <a:t>Partnership</a:t>
            </a:r>
            <a:r>
              <a:rPr lang="lv-LV" sz="3200" b="1" dirty="0" smtClean="0">
                <a:solidFill>
                  <a:schemeClr val="bg2">
                    <a:lumMod val="50000"/>
                  </a:schemeClr>
                </a:solidFill>
                <a:latin typeface="Calibri" pitchFamily="34" charset="0"/>
              </a:rPr>
              <a:t> </a:t>
            </a:r>
            <a:r>
              <a:rPr lang="lv-LV" sz="3200" b="1" dirty="0" err="1" smtClean="0">
                <a:solidFill>
                  <a:schemeClr val="bg2">
                    <a:lumMod val="50000"/>
                  </a:schemeClr>
                </a:solidFill>
                <a:latin typeface="Calibri" pitchFamily="34" charset="0"/>
              </a:rPr>
              <a:t>composition</a:t>
            </a:r>
            <a:endParaRPr lang="lv-LV" sz="3200" b="1" dirty="0">
              <a:solidFill>
                <a:schemeClr val="bg2">
                  <a:lumMod val="50000"/>
                </a:schemeClr>
              </a:solidFill>
              <a:latin typeface="Calibri" pitchFamily="34" charset="0"/>
            </a:endParaRPr>
          </a:p>
        </p:txBody>
      </p:sp>
      <p:cxnSp>
        <p:nvCxnSpPr>
          <p:cNvPr id="11" name="Straight Connector 10"/>
          <p:cNvCxnSpPr/>
          <p:nvPr/>
        </p:nvCxnSpPr>
        <p:spPr>
          <a:xfrm>
            <a:off x="683568" y="941941"/>
            <a:ext cx="8077200" cy="0"/>
          </a:xfrm>
          <a:prstGeom prst="line">
            <a:avLst/>
          </a:prstGeom>
          <a:ln>
            <a:solidFill>
              <a:srgbClr val="005E68"/>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222789429"/>
              </p:ext>
            </p:extLst>
          </p:nvPr>
        </p:nvGraphicFramePr>
        <p:xfrm>
          <a:off x="683568" y="1397000"/>
          <a:ext cx="7848871" cy="3392160"/>
        </p:xfrm>
        <a:graphic>
          <a:graphicData uri="http://schemas.openxmlformats.org/drawingml/2006/table">
            <a:tbl>
              <a:tblPr firstRow="1" bandRow="1">
                <a:tableStyleId>{5C22544A-7EE6-4342-B048-85BDC9FD1C3A}</a:tableStyleId>
              </a:tblPr>
              <a:tblGrid>
                <a:gridCol w="2736304">
                  <a:extLst>
                    <a:ext uri="{9D8B030D-6E8A-4147-A177-3AD203B41FA5}">
                      <a16:colId xmlns:a16="http://schemas.microsoft.com/office/drawing/2014/main" val="1517198388"/>
                    </a:ext>
                  </a:extLst>
                </a:gridCol>
                <a:gridCol w="2664296">
                  <a:extLst>
                    <a:ext uri="{9D8B030D-6E8A-4147-A177-3AD203B41FA5}">
                      <a16:colId xmlns:a16="http://schemas.microsoft.com/office/drawing/2014/main" val="4144791089"/>
                    </a:ext>
                  </a:extLst>
                </a:gridCol>
                <a:gridCol w="2448271">
                  <a:extLst>
                    <a:ext uri="{9D8B030D-6E8A-4147-A177-3AD203B41FA5}">
                      <a16:colId xmlns:a16="http://schemas.microsoft.com/office/drawing/2014/main" val="1775538019"/>
                    </a:ext>
                  </a:extLst>
                </a:gridCol>
              </a:tblGrid>
              <a:tr h="370840">
                <a:tc>
                  <a:txBody>
                    <a:bodyPr/>
                    <a:lstStyle/>
                    <a:p>
                      <a:pPr algn="ctr"/>
                      <a:r>
                        <a:rPr lang="lv-LV" dirty="0" err="1" smtClean="0">
                          <a:latin typeface="Calibri" panose="020F0502020204030204" pitchFamily="34" charset="0"/>
                          <a:cs typeface="Calibri" panose="020F0502020204030204" pitchFamily="34" charset="0"/>
                        </a:rPr>
                        <a:t>Correspondence</a:t>
                      </a:r>
                      <a:r>
                        <a:rPr lang="lv-LV" baseline="0" dirty="0" smtClean="0">
                          <a:latin typeface="Calibri" panose="020F0502020204030204" pitchFamily="34" charset="0"/>
                          <a:cs typeface="Calibri" panose="020F0502020204030204" pitchFamily="34" charset="0"/>
                        </a:rPr>
                        <a:t> </a:t>
                      </a:r>
                      <a:r>
                        <a:rPr lang="lv-LV" baseline="0" dirty="0" err="1" smtClean="0">
                          <a:latin typeface="Calibri" panose="020F0502020204030204" pitchFamily="34" charset="0"/>
                          <a:cs typeface="Calibri" panose="020F0502020204030204" pitchFamily="34" charset="0"/>
                        </a:rPr>
                        <a:t>school</a:t>
                      </a:r>
                      <a:endParaRPr lang="lv-LV" dirty="0">
                        <a:latin typeface="Calibri" panose="020F0502020204030204" pitchFamily="34" charset="0"/>
                        <a:cs typeface="Calibri" panose="020F0502020204030204" pitchFamily="34" charset="0"/>
                      </a:endParaRPr>
                    </a:p>
                  </a:txBody>
                  <a:tcPr/>
                </a:tc>
                <a:tc>
                  <a:txBody>
                    <a:bodyPr/>
                    <a:lstStyle/>
                    <a:p>
                      <a:pPr algn="ctr"/>
                      <a:r>
                        <a:rPr lang="lv-LV" dirty="0" err="1" smtClean="0">
                          <a:latin typeface="Calibri" panose="020F0502020204030204" pitchFamily="34" charset="0"/>
                          <a:cs typeface="Calibri" panose="020F0502020204030204" pitchFamily="34" charset="0"/>
                        </a:rPr>
                        <a:t>Upper</a:t>
                      </a:r>
                      <a:r>
                        <a:rPr lang="lv-LV" dirty="0" smtClean="0">
                          <a:latin typeface="Calibri" panose="020F0502020204030204" pitchFamily="34" charset="0"/>
                          <a:cs typeface="Calibri" panose="020F0502020204030204" pitchFamily="34" charset="0"/>
                        </a:rPr>
                        <a:t> </a:t>
                      </a:r>
                      <a:r>
                        <a:rPr lang="lv-LV" dirty="0" err="1" smtClean="0">
                          <a:latin typeface="Calibri" panose="020F0502020204030204" pitchFamily="34" charset="0"/>
                          <a:cs typeface="Calibri" panose="020F0502020204030204" pitchFamily="34" charset="0"/>
                        </a:rPr>
                        <a:t>Secondary</a:t>
                      </a:r>
                      <a:r>
                        <a:rPr lang="lv-LV" dirty="0" smtClean="0">
                          <a:latin typeface="Calibri" panose="020F0502020204030204" pitchFamily="34" charset="0"/>
                          <a:cs typeface="Calibri" panose="020F0502020204030204" pitchFamily="34" charset="0"/>
                        </a:rPr>
                        <a:t> School</a:t>
                      </a:r>
                      <a:endParaRPr lang="lv-LV" dirty="0">
                        <a:latin typeface="Calibri" panose="020F0502020204030204" pitchFamily="34" charset="0"/>
                        <a:cs typeface="Calibri" panose="020F0502020204030204" pitchFamily="34" charset="0"/>
                      </a:endParaRPr>
                    </a:p>
                  </a:txBody>
                  <a:tcPr/>
                </a:tc>
                <a:tc>
                  <a:txBody>
                    <a:bodyPr/>
                    <a:lstStyle/>
                    <a:p>
                      <a:pPr algn="ctr"/>
                      <a:r>
                        <a:rPr lang="lv-LV" dirty="0" smtClean="0">
                          <a:latin typeface="Calibri" panose="020F0502020204030204" pitchFamily="34" charset="0"/>
                          <a:cs typeface="Calibri" panose="020F0502020204030204" pitchFamily="34" charset="0"/>
                        </a:rPr>
                        <a:t>NGO</a:t>
                      </a:r>
                      <a:endParaRPr lang="lv-LV"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67545829"/>
                  </a:ext>
                </a:extLst>
              </a:tr>
              <a:tr h="2381240">
                <a:tc>
                  <a:txBody>
                    <a:bodyPr/>
                    <a:lstStyle/>
                    <a:p>
                      <a:pPr algn="ctr"/>
                      <a:r>
                        <a:rPr lang="lv-LV" dirty="0" smtClean="0">
                          <a:latin typeface="Calibri" panose="020F0502020204030204" pitchFamily="34" charset="0"/>
                          <a:cs typeface="Calibri" panose="020F0502020204030204" pitchFamily="34" charset="0"/>
                        </a:rPr>
                        <a:t>Jelgava </a:t>
                      </a:r>
                      <a:r>
                        <a:rPr lang="lv-LV" dirty="0" err="1" smtClean="0">
                          <a:latin typeface="Calibri" panose="020F0502020204030204" pitchFamily="34" charset="0"/>
                          <a:cs typeface="Calibri" panose="020F0502020204030204" pitchFamily="34" charset="0"/>
                        </a:rPr>
                        <a:t>Local</a:t>
                      </a:r>
                      <a:r>
                        <a:rPr lang="lv-LV" baseline="0" dirty="0" smtClean="0">
                          <a:latin typeface="Calibri" panose="020F0502020204030204" pitchFamily="34" charset="0"/>
                          <a:cs typeface="Calibri" panose="020F0502020204030204" pitchFamily="34" charset="0"/>
                        </a:rPr>
                        <a:t> </a:t>
                      </a:r>
                      <a:r>
                        <a:rPr lang="lv-LV" baseline="0" dirty="0" err="1" smtClean="0">
                          <a:latin typeface="Calibri" panose="020F0502020204030204" pitchFamily="34" charset="0"/>
                          <a:cs typeface="Calibri" panose="020F0502020204030204" pitchFamily="34" charset="0"/>
                        </a:rPr>
                        <a:t>Municipality</a:t>
                      </a:r>
                      <a:r>
                        <a:rPr lang="lv-LV" baseline="0" dirty="0" smtClean="0">
                          <a:latin typeface="Calibri" panose="020F0502020204030204" pitchFamily="34" charset="0"/>
                          <a:cs typeface="Calibri" panose="020F0502020204030204" pitchFamily="34" charset="0"/>
                        </a:rPr>
                        <a:t> </a:t>
                      </a:r>
                      <a:r>
                        <a:rPr lang="lv-LV" baseline="0" dirty="0" err="1" smtClean="0">
                          <a:latin typeface="Calibri" panose="020F0502020204030204" pitchFamily="34" charset="0"/>
                          <a:cs typeface="Calibri" panose="020F0502020204030204" pitchFamily="34" charset="0"/>
                        </a:rPr>
                        <a:t>Correspondence</a:t>
                      </a:r>
                      <a:r>
                        <a:rPr lang="lv-LV" baseline="0" dirty="0" smtClean="0">
                          <a:latin typeface="Calibri" panose="020F0502020204030204" pitchFamily="34" charset="0"/>
                          <a:cs typeface="Calibri" panose="020F0502020204030204" pitchFamily="34" charset="0"/>
                        </a:rPr>
                        <a:t> School (Jelgavas novada Neklātienes vidusskola)</a:t>
                      </a:r>
                    </a:p>
                    <a:p>
                      <a:pPr algn="ctr"/>
                      <a:endParaRPr lang="lv-LV" baseline="0" dirty="0" smtClean="0">
                        <a:latin typeface="Calibri" panose="020F0502020204030204" pitchFamily="34" charset="0"/>
                        <a:cs typeface="Calibri" panose="020F0502020204030204" pitchFamily="34" charset="0"/>
                      </a:endParaRPr>
                    </a:p>
                    <a:p>
                      <a:pPr algn="ctr"/>
                      <a:r>
                        <a:rPr lang="lv-LV" dirty="0" smtClean="0">
                          <a:latin typeface="Calibri" panose="020F0502020204030204" pitchFamily="34" charset="0"/>
                          <a:cs typeface="Calibri" panose="020F0502020204030204" pitchFamily="34" charset="0"/>
                          <a:hlinkClick r:id="rId6"/>
                        </a:rPr>
                        <a:t>www.nvsk.lv</a:t>
                      </a:r>
                      <a:endParaRPr lang="lv-LV" dirty="0">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lv-LV" dirty="0" smtClean="0">
                          <a:latin typeface="Calibri" panose="020F0502020204030204" pitchFamily="34" charset="0"/>
                          <a:cs typeface="Calibri" panose="020F0502020204030204" pitchFamily="34" charset="0"/>
                        </a:rPr>
                        <a:t>Tallinn Upper Secondary School for Adults</a:t>
                      </a:r>
                      <a:r>
                        <a:rPr lang="lv-LV" altLang="lv-LV" dirty="0" smtClean="0">
                          <a:latin typeface="Calibri" panose="020F0502020204030204" pitchFamily="34" charset="0"/>
                          <a:cs typeface="Calibri" panose="020F0502020204030204" pitchFamily="34" charset="0"/>
                        </a:rPr>
                        <a:t> (</a:t>
                      </a:r>
                      <a:r>
                        <a:rPr lang="lv-LV" altLang="lv-LV" dirty="0" err="1" smtClean="0">
                          <a:latin typeface="Calibri" panose="020F0502020204030204" pitchFamily="34" charset="0"/>
                          <a:cs typeface="Calibri" panose="020F0502020204030204" pitchFamily="34" charset="0"/>
                        </a:rPr>
                        <a:t>Tallinna</a:t>
                      </a:r>
                      <a:r>
                        <a:rPr lang="lv-LV" altLang="lv-LV" dirty="0" smtClean="0">
                          <a:latin typeface="Calibri" panose="020F0502020204030204" pitchFamily="34" charset="0"/>
                          <a:cs typeface="Calibri" panose="020F0502020204030204" pitchFamily="34" charset="0"/>
                        </a:rPr>
                        <a:t> </a:t>
                      </a:r>
                      <a:r>
                        <a:rPr lang="lv-LV" altLang="lv-LV" dirty="0" err="1" smtClean="0">
                          <a:latin typeface="Calibri" panose="020F0502020204030204" pitchFamily="34" charset="0"/>
                          <a:cs typeface="Calibri" panose="020F0502020204030204" pitchFamily="34" charset="0"/>
                        </a:rPr>
                        <a:t>Täiskasvanute</a:t>
                      </a:r>
                      <a:r>
                        <a:rPr lang="lv-LV" altLang="lv-LV" dirty="0" smtClean="0">
                          <a:latin typeface="Calibri" panose="020F0502020204030204" pitchFamily="34" charset="0"/>
                          <a:cs typeface="Calibri" panose="020F0502020204030204" pitchFamily="34" charset="0"/>
                        </a:rPr>
                        <a:t> </a:t>
                      </a:r>
                      <a:r>
                        <a:rPr lang="lv-LV" altLang="lv-LV" dirty="0" err="1" smtClean="0">
                          <a:latin typeface="Calibri" panose="020F0502020204030204" pitchFamily="34" charset="0"/>
                          <a:cs typeface="Calibri" panose="020F0502020204030204" pitchFamily="34" charset="0"/>
                        </a:rPr>
                        <a:t>Gümnaasium</a:t>
                      </a:r>
                      <a:r>
                        <a:rPr lang="lv-LV" altLang="lv-LV" dirty="0" smtClean="0">
                          <a:latin typeface="Calibri" panose="020F0502020204030204" pitchFamily="34" charset="0"/>
                          <a:cs typeface="Calibri" panose="020F050202020403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lv-LV" altLang="lv-LV" dirty="0" smtClean="0">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lv-LV" dirty="0" smtClean="0">
                          <a:latin typeface="Calibri" panose="020F0502020204030204" pitchFamily="34" charset="0"/>
                          <a:cs typeface="Calibri" panose="020F0502020204030204" pitchFamily="34" charset="0"/>
                          <a:hlinkClick r:id="rId7"/>
                        </a:rPr>
                        <a:t>www.tg.edu.ee</a:t>
                      </a:r>
                      <a:r>
                        <a:rPr lang="lv-LV" altLang="lv-LV" dirty="0" smtClean="0">
                          <a:latin typeface="Calibri" panose="020F0502020204030204" pitchFamily="34" charset="0"/>
                          <a:cs typeface="Calibri" panose="020F0502020204030204" pitchFamily="34" charset="0"/>
                        </a:rPr>
                        <a:t> </a:t>
                      </a:r>
                      <a:endParaRPr lang="en-US" altLang="lv-LV" dirty="0" smtClean="0">
                        <a:latin typeface="Calibri" panose="020F0502020204030204" pitchFamily="34" charset="0"/>
                        <a:cs typeface="Calibri" panose="020F0502020204030204" pitchFamily="34" charset="0"/>
                      </a:endParaRPr>
                    </a:p>
                  </a:txBody>
                  <a:tcPr/>
                </a:tc>
                <a:tc>
                  <a:txBody>
                    <a:bodyPr/>
                    <a:lstStyle/>
                    <a:p>
                      <a:pPr algn="ctr"/>
                      <a:r>
                        <a:rPr lang="lv-LV" dirty="0" err="1" smtClean="0">
                          <a:latin typeface="Calibri" panose="020F0502020204030204" pitchFamily="34" charset="0"/>
                          <a:cs typeface="Calibri" panose="020F0502020204030204" pitchFamily="34" charset="0"/>
                        </a:rPr>
                        <a:t>Futuro</a:t>
                      </a:r>
                      <a:r>
                        <a:rPr lang="lv-LV" dirty="0" smtClean="0">
                          <a:latin typeface="Calibri" panose="020F0502020204030204" pitchFamily="34" charset="0"/>
                          <a:cs typeface="Calibri" panose="020F0502020204030204" pitchFamily="34" charset="0"/>
                        </a:rPr>
                        <a:t> </a:t>
                      </a:r>
                      <a:r>
                        <a:rPr lang="lv-LV" dirty="0" err="1" smtClean="0">
                          <a:latin typeface="Calibri" panose="020F0502020204030204" pitchFamily="34" charset="0"/>
                          <a:cs typeface="Calibri" panose="020F0502020204030204" pitchFamily="34" charset="0"/>
                        </a:rPr>
                        <a:t>Digitale</a:t>
                      </a:r>
                      <a:r>
                        <a:rPr lang="lv-LV" dirty="0" smtClean="0">
                          <a:latin typeface="Calibri" panose="020F0502020204030204" pitchFamily="34" charset="0"/>
                          <a:cs typeface="Calibri" panose="020F0502020204030204" pitchFamily="34" charset="0"/>
                        </a:rPr>
                        <a:t> (</a:t>
                      </a:r>
                      <a:r>
                        <a:rPr lang="it-IT" dirty="0" smtClean="0">
                          <a:latin typeface="Calibri" panose="020F0502020204030204" pitchFamily="34" charset="0"/>
                          <a:cs typeface="Calibri" panose="020F0502020204030204" pitchFamily="34" charset="0"/>
                        </a:rPr>
                        <a:t>Associazione di Promozione Sociale Futuro Digitale</a:t>
                      </a:r>
                      <a:r>
                        <a:rPr lang="lv-LV" dirty="0" smtClean="0">
                          <a:latin typeface="Calibri" panose="020F0502020204030204" pitchFamily="34" charset="0"/>
                          <a:cs typeface="Calibri" panose="020F0502020204030204" pitchFamily="34" charset="0"/>
                        </a:rPr>
                        <a:t>)</a:t>
                      </a:r>
                    </a:p>
                    <a:p>
                      <a:pPr algn="ctr"/>
                      <a:endParaRPr lang="lv-LV" dirty="0" smtClean="0">
                        <a:latin typeface="Calibri" panose="020F0502020204030204" pitchFamily="34" charset="0"/>
                        <a:cs typeface="Calibri" panose="020F0502020204030204" pitchFamily="34" charset="0"/>
                      </a:endParaRPr>
                    </a:p>
                    <a:p>
                      <a:pPr algn="ctr"/>
                      <a:r>
                        <a:rPr lang="lv-LV" dirty="0" smtClean="0">
                          <a:latin typeface="Calibri" panose="020F0502020204030204" pitchFamily="34" charset="0"/>
                          <a:cs typeface="Calibri" panose="020F0502020204030204" pitchFamily="34" charset="0"/>
                          <a:hlinkClick r:id="rId8"/>
                        </a:rPr>
                        <a:t>www.futurodigitale.org</a:t>
                      </a:r>
                      <a:r>
                        <a:rPr lang="lv-LV" dirty="0" smtClean="0">
                          <a:latin typeface="Calibri" panose="020F0502020204030204" pitchFamily="34" charset="0"/>
                          <a:cs typeface="Calibri" panose="020F0502020204030204" pitchFamily="34" charset="0"/>
                        </a:rPr>
                        <a:t> </a:t>
                      </a:r>
                      <a:endParaRPr lang="lv-LV"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31444433"/>
                  </a:ext>
                </a:extLst>
              </a:tr>
              <a:tr h="370840">
                <a:tc>
                  <a:txBody>
                    <a:bodyPr/>
                    <a:lstStyle/>
                    <a:p>
                      <a:pPr algn="ctr"/>
                      <a:r>
                        <a:rPr lang="lv-LV" dirty="0" smtClean="0">
                          <a:latin typeface="Calibri" panose="020F0502020204030204" pitchFamily="34" charset="0"/>
                          <a:cs typeface="Calibri" panose="020F0502020204030204" pitchFamily="34" charset="0"/>
                        </a:rPr>
                        <a:t>Jelgava, Latvia</a:t>
                      </a:r>
                      <a:endParaRPr lang="lv-LV" dirty="0">
                        <a:latin typeface="Calibri" panose="020F0502020204030204" pitchFamily="34" charset="0"/>
                        <a:cs typeface="Calibri" panose="020F0502020204030204" pitchFamily="34" charset="0"/>
                      </a:endParaRPr>
                    </a:p>
                  </a:txBody>
                  <a:tcPr/>
                </a:tc>
                <a:tc>
                  <a:txBody>
                    <a:bodyPr/>
                    <a:lstStyle/>
                    <a:p>
                      <a:pPr algn="ctr"/>
                      <a:r>
                        <a:rPr lang="lv-LV" dirty="0" err="1" smtClean="0">
                          <a:latin typeface="Calibri" panose="020F0502020204030204" pitchFamily="34" charset="0"/>
                          <a:cs typeface="Calibri" panose="020F0502020204030204" pitchFamily="34" charset="0"/>
                        </a:rPr>
                        <a:t>Tallinn</a:t>
                      </a:r>
                      <a:r>
                        <a:rPr lang="lv-LV" dirty="0" smtClean="0">
                          <a:latin typeface="Calibri" panose="020F0502020204030204" pitchFamily="34" charset="0"/>
                          <a:cs typeface="Calibri" panose="020F0502020204030204" pitchFamily="34" charset="0"/>
                        </a:rPr>
                        <a:t>, </a:t>
                      </a:r>
                      <a:r>
                        <a:rPr lang="lv-LV" dirty="0" err="1" smtClean="0">
                          <a:latin typeface="Calibri" panose="020F0502020204030204" pitchFamily="34" charset="0"/>
                          <a:cs typeface="Calibri" panose="020F0502020204030204" pitchFamily="34" charset="0"/>
                        </a:rPr>
                        <a:t>Estonia</a:t>
                      </a:r>
                      <a:endParaRPr lang="lv-LV" dirty="0">
                        <a:latin typeface="Calibri" panose="020F0502020204030204" pitchFamily="34" charset="0"/>
                        <a:cs typeface="Calibri" panose="020F0502020204030204" pitchFamily="34" charset="0"/>
                      </a:endParaRPr>
                    </a:p>
                  </a:txBody>
                  <a:tcPr/>
                </a:tc>
                <a:tc>
                  <a:txBody>
                    <a:bodyPr/>
                    <a:lstStyle/>
                    <a:p>
                      <a:pPr algn="ctr"/>
                      <a:r>
                        <a:rPr lang="lv-LV" dirty="0" err="1" smtClean="0">
                          <a:latin typeface="Calibri" panose="020F0502020204030204" pitchFamily="34" charset="0"/>
                          <a:cs typeface="Calibri" panose="020F0502020204030204" pitchFamily="34" charset="0"/>
                        </a:rPr>
                        <a:t>Terranova</a:t>
                      </a:r>
                      <a:r>
                        <a:rPr lang="lv-LV" dirty="0" smtClean="0">
                          <a:latin typeface="Calibri" panose="020F0502020204030204" pitchFamily="34" charset="0"/>
                          <a:cs typeface="Calibri" panose="020F0502020204030204" pitchFamily="34" charset="0"/>
                        </a:rPr>
                        <a:t> </a:t>
                      </a:r>
                      <a:r>
                        <a:rPr lang="lv-LV" dirty="0" err="1" smtClean="0">
                          <a:latin typeface="Calibri" panose="020F0502020204030204" pitchFamily="34" charset="0"/>
                          <a:cs typeface="Calibri" panose="020F0502020204030204" pitchFamily="34" charset="0"/>
                        </a:rPr>
                        <a:t>da</a:t>
                      </a:r>
                      <a:r>
                        <a:rPr lang="lv-LV" dirty="0" smtClean="0">
                          <a:latin typeface="Calibri" panose="020F0502020204030204" pitchFamily="34" charset="0"/>
                          <a:cs typeface="Calibri" panose="020F0502020204030204" pitchFamily="34" charset="0"/>
                        </a:rPr>
                        <a:t> </a:t>
                      </a:r>
                      <a:r>
                        <a:rPr lang="lv-LV" dirty="0" err="1" smtClean="0">
                          <a:latin typeface="Calibri" panose="020F0502020204030204" pitchFamily="34" charset="0"/>
                          <a:cs typeface="Calibri" panose="020F0502020204030204" pitchFamily="34" charset="0"/>
                        </a:rPr>
                        <a:t>Sibari</a:t>
                      </a:r>
                      <a:r>
                        <a:rPr lang="lv-LV" dirty="0" smtClean="0">
                          <a:latin typeface="Calibri" panose="020F0502020204030204" pitchFamily="34" charset="0"/>
                          <a:cs typeface="Calibri" panose="020F0502020204030204" pitchFamily="34" charset="0"/>
                        </a:rPr>
                        <a:t>,</a:t>
                      </a:r>
                      <a:r>
                        <a:rPr lang="lv-LV" baseline="0" dirty="0" smtClean="0">
                          <a:latin typeface="Calibri" panose="020F0502020204030204" pitchFamily="34" charset="0"/>
                          <a:cs typeface="Calibri" panose="020F0502020204030204" pitchFamily="34" charset="0"/>
                        </a:rPr>
                        <a:t> </a:t>
                      </a:r>
                      <a:r>
                        <a:rPr lang="lv-LV" baseline="0" dirty="0" err="1" smtClean="0">
                          <a:latin typeface="Calibri" panose="020F0502020204030204" pitchFamily="34" charset="0"/>
                          <a:cs typeface="Calibri" panose="020F0502020204030204" pitchFamily="34" charset="0"/>
                        </a:rPr>
                        <a:t>Italy</a:t>
                      </a:r>
                      <a:endParaRPr lang="lv-LV"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01753665"/>
                  </a:ext>
                </a:extLst>
              </a:tr>
            </a:tbl>
          </a:graphicData>
        </a:graphic>
      </p:graphicFrame>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60232" y="4938981"/>
            <a:ext cx="1440160" cy="1440160"/>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27770" y="5373216"/>
            <a:ext cx="2301552" cy="826715"/>
          </a:xfrm>
          <a:prstGeom prst="rect">
            <a:avLst/>
          </a:prstGeom>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4398" y="4810552"/>
            <a:ext cx="1805186" cy="1805186"/>
          </a:xfrm>
          <a:prstGeom prst="rect">
            <a:avLst/>
          </a:prstGeom>
        </p:spPr>
      </p:pic>
    </p:spTree>
    <p:extLst>
      <p:ext uri="{BB962C8B-B14F-4D97-AF65-F5344CB8AC3E}">
        <p14:creationId xmlns:p14="http://schemas.microsoft.com/office/powerpoint/2010/main" val="3248661933"/>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round/>
            <a:headEnd/>
            <a:tailEnd/>
          </a:ln>
        </p:spPr>
      </p:pic>
      <p:pic>
        <p:nvPicPr>
          <p:cNvPr id="2052" name="Picture 4"/>
          <p:cNvPicPr>
            <a:picLocks noChangeAspect="1" noChangeArrowheads="1"/>
          </p:cNvPicPr>
          <p:nvPr/>
        </p:nvPicPr>
        <p:blipFill>
          <a:blip r:embed="rId4"/>
          <a:srcRect/>
          <a:stretch>
            <a:fillRect/>
          </a:stretch>
        </p:blipFill>
        <p:spPr bwMode="auto">
          <a:xfrm>
            <a:off x="0" y="6669340"/>
            <a:ext cx="9144000" cy="195861"/>
          </a:xfrm>
          <a:prstGeom prst="rect">
            <a:avLst/>
          </a:prstGeom>
          <a:noFill/>
          <a:ln w="9525">
            <a:noFill/>
            <a:round/>
            <a:headEnd/>
            <a:tailEnd/>
          </a:ln>
        </p:spPr>
      </p:pic>
      <p:pic>
        <p:nvPicPr>
          <p:cNvPr id="7" name="Picture 6" descr="eu_flag_co_funded_pos_[rgb]_right.jpg"/>
          <p:cNvPicPr>
            <a:picLocks noChangeAspect="1"/>
          </p:cNvPicPr>
          <p:nvPr/>
        </p:nvPicPr>
        <p:blipFill>
          <a:blip r:embed="rId5" cstate="screen">
            <a:clrChange>
              <a:clrFrom>
                <a:srgbClr val="FFFFFF"/>
              </a:clrFrom>
              <a:clrTo>
                <a:srgbClr val="FFFFFF">
                  <a:alpha val="0"/>
                </a:srgbClr>
              </a:clrTo>
            </a:clrChange>
          </a:blip>
          <a:stretch>
            <a:fillRect/>
          </a:stretch>
        </p:blipFill>
        <p:spPr>
          <a:xfrm>
            <a:off x="6300192" y="116632"/>
            <a:ext cx="2667000" cy="761806"/>
          </a:xfrm>
          <a:prstGeom prst="rect">
            <a:avLst/>
          </a:prstGeom>
        </p:spPr>
      </p:pic>
      <p:sp>
        <p:nvSpPr>
          <p:cNvPr id="8" name="TextBox 7"/>
          <p:cNvSpPr txBox="1"/>
          <p:nvPr/>
        </p:nvSpPr>
        <p:spPr>
          <a:xfrm>
            <a:off x="500034" y="357166"/>
            <a:ext cx="5429288" cy="584775"/>
          </a:xfrm>
          <a:prstGeom prst="rect">
            <a:avLst/>
          </a:prstGeom>
          <a:noFill/>
        </p:spPr>
        <p:txBody>
          <a:bodyPr wrap="square" rtlCol="0">
            <a:spAutoFit/>
          </a:bodyPr>
          <a:lstStyle/>
          <a:p>
            <a:r>
              <a:rPr lang="lv-LV" sz="3200" b="1" dirty="0" smtClean="0">
                <a:solidFill>
                  <a:schemeClr val="bg2">
                    <a:lumMod val="50000"/>
                  </a:schemeClr>
                </a:solidFill>
                <a:latin typeface="Calibri" pitchFamily="34" charset="0"/>
              </a:rPr>
              <a:t>Target </a:t>
            </a:r>
            <a:r>
              <a:rPr lang="lv-LV" sz="3200" b="1" dirty="0" err="1" smtClean="0">
                <a:solidFill>
                  <a:schemeClr val="bg2">
                    <a:lumMod val="50000"/>
                  </a:schemeClr>
                </a:solidFill>
                <a:latin typeface="Calibri" pitchFamily="34" charset="0"/>
              </a:rPr>
              <a:t>group</a:t>
            </a:r>
            <a:endParaRPr lang="lv-LV" sz="3200" b="1" dirty="0">
              <a:solidFill>
                <a:schemeClr val="bg2">
                  <a:lumMod val="50000"/>
                </a:schemeClr>
              </a:solidFill>
              <a:latin typeface="Calibri" pitchFamily="34" charset="0"/>
            </a:endParaRPr>
          </a:p>
        </p:txBody>
      </p:sp>
      <p:sp>
        <p:nvSpPr>
          <p:cNvPr id="10" name="Rectangle 1"/>
          <p:cNvSpPr>
            <a:spLocks noChangeArrowheads="1"/>
          </p:cNvSpPr>
          <p:nvPr/>
        </p:nvSpPr>
        <p:spPr bwMode="auto">
          <a:xfrm>
            <a:off x="4448133" y="1526716"/>
            <a:ext cx="4577477"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altLang="lv-LV" dirty="0" smtClean="0">
                <a:latin typeface="Calibri" pitchFamily="34" charset="0"/>
              </a:rPr>
              <a:t>The</a:t>
            </a:r>
            <a:r>
              <a:rPr lang="lv-LV" altLang="lv-LV" dirty="0" smtClean="0">
                <a:latin typeface="Calibri" pitchFamily="34" charset="0"/>
              </a:rPr>
              <a:t> </a:t>
            </a:r>
            <a:r>
              <a:rPr lang="lv-LV" altLang="lv-LV" dirty="0" err="1" smtClean="0">
                <a:latin typeface="Calibri" pitchFamily="34" charset="0"/>
              </a:rPr>
              <a:t>project</a:t>
            </a:r>
            <a:r>
              <a:rPr lang="lv-LV" altLang="lv-LV" dirty="0" smtClean="0">
                <a:latin typeface="Calibri" pitchFamily="34" charset="0"/>
              </a:rPr>
              <a:t> </a:t>
            </a:r>
            <a:r>
              <a:rPr lang="lv-LV" altLang="lv-LV" dirty="0" err="1" smtClean="0">
                <a:latin typeface="Calibri" pitchFamily="34" charset="0"/>
              </a:rPr>
              <a:t>addresses</a:t>
            </a:r>
            <a:r>
              <a:rPr lang="lv-LV" altLang="lv-LV" dirty="0" smtClean="0">
                <a:latin typeface="Calibri" pitchFamily="34" charset="0"/>
              </a:rPr>
              <a:t> </a:t>
            </a:r>
            <a:r>
              <a:rPr lang="lv-LV" altLang="lv-LV" dirty="0" err="1" smtClean="0">
                <a:latin typeface="Calibri" pitchFamily="34" charset="0"/>
              </a:rPr>
              <a:t>different</a:t>
            </a:r>
            <a:r>
              <a:rPr lang="lv-LV" altLang="lv-LV" dirty="0" smtClean="0">
                <a:latin typeface="Calibri" pitchFamily="34" charset="0"/>
              </a:rPr>
              <a:t> </a:t>
            </a:r>
            <a:r>
              <a:rPr lang="lv-LV" altLang="lv-LV" dirty="0" err="1" smtClean="0">
                <a:latin typeface="Calibri" pitchFamily="34" charset="0"/>
              </a:rPr>
              <a:t>target</a:t>
            </a:r>
            <a:r>
              <a:rPr lang="lv-LV" altLang="lv-LV" dirty="0" smtClean="0">
                <a:latin typeface="Calibri" pitchFamily="34" charset="0"/>
              </a:rPr>
              <a:t> </a:t>
            </a:r>
            <a:r>
              <a:rPr lang="lv-LV" altLang="lv-LV" dirty="0" err="1" smtClean="0">
                <a:latin typeface="Calibri" pitchFamily="34" charset="0"/>
              </a:rPr>
              <a:t>groups</a:t>
            </a:r>
            <a:r>
              <a:rPr lang="lv-LV" altLang="lv-LV" dirty="0" smtClean="0">
                <a:latin typeface="Calibri" pitchFamily="34" charset="0"/>
              </a:rPr>
              <a:t> </a:t>
            </a:r>
            <a:r>
              <a:rPr lang="lv-LV" altLang="lv-LV" dirty="0" err="1" smtClean="0">
                <a:latin typeface="Calibri" pitchFamily="34" charset="0"/>
              </a:rPr>
              <a:t>at</a:t>
            </a:r>
            <a:r>
              <a:rPr lang="lv-LV" altLang="lv-LV" dirty="0" smtClean="0">
                <a:latin typeface="Calibri" pitchFamily="34" charset="0"/>
              </a:rPr>
              <a:t> </a:t>
            </a:r>
            <a:r>
              <a:rPr lang="lv-LV" altLang="lv-LV" dirty="0" err="1" smtClean="0">
                <a:latin typeface="Calibri" pitchFamily="34" charset="0"/>
              </a:rPr>
              <a:t>local</a:t>
            </a:r>
            <a:r>
              <a:rPr lang="lv-LV" altLang="lv-LV" dirty="0" smtClean="0">
                <a:latin typeface="Calibri" pitchFamily="34" charset="0"/>
              </a:rPr>
              <a:t>, </a:t>
            </a:r>
            <a:r>
              <a:rPr lang="lv-LV" altLang="lv-LV" dirty="0" err="1" smtClean="0">
                <a:latin typeface="Calibri" pitchFamily="34" charset="0"/>
              </a:rPr>
              <a:t>national</a:t>
            </a:r>
            <a:r>
              <a:rPr lang="lv-LV" altLang="lv-LV" dirty="0" smtClean="0">
                <a:latin typeface="Calibri" pitchFamily="34" charset="0"/>
              </a:rPr>
              <a:t> </a:t>
            </a:r>
            <a:r>
              <a:rPr lang="lv-LV" altLang="lv-LV" dirty="0" err="1" smtClean="0">
                <a:latin typeface="Calibri" pitchFamily="34" charset="0"/>
              </a:rPr>
              <a:t>and</a:t>
            </a:r>
            <a:r>
              <a:rPr lang="lv-LV" altLang="lv-LV" dirty="0" smtClean="0">
                <a:latin typeface="Calibri" pitchFamily="34" charset="0"/>
              </a:rPr>
              <a:t> </a:t>
            </a:r>
            <a:r>
              <a:rPr lang="lv-LV" altLang="lv-LV" dirty="0" err="1" smtClean="0">
                <a:latin typeface="Calibri" pitchFamily="34" charset="0"/>
              </a:rPr>
              <a:t>European</a:t>
            </a:r>
            <a:r>
              <a:rPr lang="lv-LV" altLang="lv-LV" dirty="0" smtClean="0">
                <a:latin typeface="Calibri" pitchFamily="34" charset="0"/>
              </a:rPr>
              <a:t> </a:t>
            </a:r>
            <a:r>
              <a:rPr lang="lv-LV" altLang="lv-LV" dirty="0" err="1" smtClean="0">
                <a:latin typeface="Calibri" pitchFamily="34" charset="0"/>
              </a:rPr>
              <a:t>level</a:t>
            </a:r>
            <a:r>
              <a:rPr lang="lv-LV" altLang="lv-LV" dirty="0" smtClean="0">
                <a:latin typeface="Calibri" pitchFamily="34" charset="0"/>
              </a:rPr>
              <a:t>:</a:t>
            </a:r>
          </a:p>
          <a:p>
            <a:pPr lvl="0" algn="just" fontAlgn="base">
              <a:spcBef>
                <a:spcPct val="0"/>
              </a:spcBef>
              <a:spcAft>
                <a:spcPct val="0"/>
              </a:spcAft>
            </a:pPr>
            <a:endParaRPr lang="lv-LV" dirty="0">
              <a:latin typeface="Calibri" pitchFamily="34" charset="0"/>
              <a:cs typeface="Calibri" panose="020F0502020204030204" pitchFamily="34" charset="0"/>
            </a:endParaRPr>
          </a:p>
          <a:p>
            <a:pPr marL="285750" lvl="0" indent="-285750" algn="just" fontAlgn="base">
              <a:spcBef>
                <a:spcPct val="0"/>
              </a:spcBef>
              <a:spcAft>
                <a:spcPct val="0"/>
              </a:spcAft>
              <a:buFont typeface="Arial" panose="020B0604020202020204" pitchFamily="34" charset="0"/>
              <a:buChar char="•"/>
            </a:pPr>
            <a:r>
              <a:rPr lang="lv-LV" dirty="0" err="1" smtClean="0">
                <a:latin typeface="Calibri" pitchFamily="34" charset="0"/>
                <a:cs typeface="Calibri" panose="020F0502020204030204" pitchFamily="34" charset="0"/>
              </a:rPr>
              <a:t>Educational</a:t>
            </a:r>
            <a:r>
              <a:rPr lang="lv-LV" dirty="0" smtClean="0">
                <a:latin typeface="Calibri" pitchFamily="34" charset="0"/>
                <a:cs typeface="Calibri" panose="020F0502020204030204" pitchFamily="34" charset="0"/>
              </a:rPr>
              <a:t> </a:t>
            </a:r>
            <a:r>
              <a:rPr lang="lv-LV" dirty="0" err="1" smtClean="0">
                <a:latin typeface="Calibri" pitchFamily="34" charset="0"/>
                <a:cs typeface="Calibri" panose="020F0502020204030204" pitchFamily="34" charset="0"/>
              </a:rPr>
              <a:t>institutions</a:t>
            </a:r>
            <a:r>
              <a:rPr lang="lv-LV" dirty="0" smtClean="0">
                <a:latin typeface="Calibri" pitchFamily="34" charset="0"/>
                <a:cs typeface="Calibri" panose="020F0502020204030204" pitchFamily="34" charset="0"/>
              </a:rPr>
              <a:t> </a:t>
            </a:r>
            <a:r>
              <a:rPr lang="lv-LV" dirty="0" err="1" smtClean="0">
                <a:latin typeface="Calibri" pitchFamily="34" charset="0"/>
                <a:cs typeface="Calibri" panose="020F0502020204030204" pitchFamily="34" charset="0"/>
              </a:rPr>
              <a:t>for</a:t>
            </a:r>
            <a:r>
              <a:rPr lang="lv-LV" dirty="0" smtClean="0">
                <a:latin typeface="Calibri" pitchFamily="34" charset="0"/>
                <a:cs typeface="Calibri" panose="020F0502020204030204" pitchFamily="34" charset="0"/>
              </a:rPr>
              <a:t> </a:t>
            </a:r>
            <a:r>
              <a:rPr lang="lv-LV" dirty="0" err="1" smtClean="0">
                <a:latin typeface="Calibri" pitchFamily="34" charset="0"/>
                <a:cs typeface="Calibri" panose="020F0502020204030204" pitchFamily="34" charset="0"/>
              </a:rPr>
              <a:t>adult</a:t>
            </a:r>
            <a:r>
              <a:rPr lang="lv-LV" dirty="0" smtClean="0">
                <a:latin typeface="Calibri" pitchFamily="34" charset="0"/>
                <a:cs typeface="Calibri" panose="020F0502020204030204" pitchFamily="34" charset="0"/>
              </a:rPr>
              <a:t> </a:t>
            </a:r>
            <a:r>
              <a:rPr lang="lv-LV" dirty="0" err="1" smtClean="0">
                <a:latin typeface="Calibri" pitchFamily="34" charset="0"/>
                <a:cs typeface="Calibri" panose="020F0502020204030204" pitchFamily="34" charset="0"/>
              </a:rPr>
              <a:t>learners</a:t>
            </a:r>
            <a:endParaRPr lang="lv-LV" dirty="0" smtClean="0">
              <a:latin typeface="Calibri" pitchFamily="34" charset="0"/>
              <a:cs typeface="Calibri" panose="020F0502020204030204" pitchFamily="34" charset="0"/>
            </a:endParaRPr>
          </a:p>
          <a:p>
            <a:pPr marL="285750" lvl="0" indent="-285750" algn="just" fontAlgn="base">
              <a:spcBef>
                <a:spcPct val="0"/>
              </a:spcBef>
              <a:spcAft>
                <a:spcPct val="0"/>
              </a:spcAft>
              <a:buFont typeface="Arial" panose="020B0604020202020204" pitchFamily="34" charset="0"/>
              <a:buChar char="•"/>
            </a:pPr>
            <a:r>
              <a:rPr lang="lv-LV" dirty="0" err="1" smtClean="0">
                <a:latin typeface="Calibri" pitchFamily="34" charset="0"/>
                <a:cs typeface="Calibri" panose="020F0502020204030204" pitchFamily="34" charset="0"/>
              </a:rPr>
              <a:t>Adult</a:t>
            </a:r>
            <a:r>
              <a:rPr lang="lv-LV" dirty="0" smtClean="0">
                <a:latin typeface="Calibri" pitchFamily="34" charset="0"/>
                <a:cs typeface="Calibri" panose="020F0502020204030204" pitchFamily="34" charset="0"/>
              </a:rPr>
              <a:t> </a:t>
            </a:r>
            <a:r>
              <a:rPr lang="lv-LV" dirty="0" err="1" smtClean="0">
                <a:latin typeface="Calibri" pitchFamily="34" charset="0"/>
                <a:cs typeface="Calibri" panose="020F0502020204030204" pitchFamily="34" charset="0"/>
              </a:rPr>
              <a:t>learners</a:t>
            </a:r>
            <a:endParaRPr lang="lv-LV" dirty="0" smtClean="0">
              <a:latin typeface="Calibri" pitchFamily="34" charset="0"/>
              <a:cs typeface="Calibri" panose="020F0502020204030204" pitchFamily="34" charset="0"/>
            </a:endParaRPr>
          </a:p>
          <a:p>
            <a:pPr marL="285750" lvl="0" indent="-285750" algn="just" fontAlgn="base">
              <a:spcBef>
                <a:spcPct val="0"/>
              </a:spcBef>
              <a:spcAft>
                <a:spcPct val="0"/>
              </a:spcAft>
              <a:buFont typeface="Arial" panose="020B0604020202020204" pitchFamily="34" charset="0"/>
              <a:buChar char="•"/>
            </a:pPr>
            <a:r>
              <a:rPr lang="lv-LV" dirty="0" err="1" smtClean="0">
                <a:latin typeface="Calibri" pitchFamily="34" charset="0"/>
                <a:cs typeface="Calibri" panose="020F0502020204030204" pitchFamily="34" charset="0"/>
              </a:rPr>
              <a:t>Teachers</a:t>
            </a:r>
            <a:r>
              <a:rPr lang="lv-LV" dirty="0" smtClean="0">
                <a:latin typeface="Calibri" pitchFamily="34" charset="0"/>
                <a:cs typeface="Calibri" panose="020F0502020204030204" pitchFamily="34" charset="0"/>
              </a:rPr>
              <a:t>, </a:t>
            </a:r>
            <a:r>
              <a:rPr lang="lv-LV" dirty="0" err="1" smtClean="0">
                <a:latin typeface="Calibri" pitchFamily="34" charset="0"/>
                <a:cs typeface="Calibri" panose="020F0502020204030204" pitchFamily="34" charset="0"/>
              </a:rPr>
              <a:t>educators</a:t>
            </a:r>
            <a:r>
              <a:rPr lang="lv-LV" dirty="0" smtClean="0">
                <a:latin typeface="Calibri" pitchFamily="34" charset="0"/>
                <a:cs typeface="Calibri" panose="020F0502020204030204" pitchFamily="34" charset="0"/>
              </a:rPr>
              <a:t>, </a:t>
            </a:r>
            <a:r>
              <a:rPr lang="lv-LV" dirty="0" err="1" smtClean="0">
                <a:latin typeface="Calibri" pitchFamily="34" charset="0"/>
                <a:cs typeface="Calibri" panose="020F0502020204030204" pitchFamily="34" charset="0"/>
              </a:rPr>
              <a:t>trainers</a:t>
            </a:r>
            <a:endParaRPr lang="lv-LV" dirty="0" smtClean="0">
              <a:latin typeface="Calibri" pitchFamily="34" charset="0"/>
              <a:cs typeface="Calibri" panose="020F0502020204030204" pitchFamily="34" charset="0"/>
            </a:endParaRPr>
          </a:p>
          <a:p>
            <a:pPr marL="285750" lvl="0" indent="-285750" algn="just" fontAlgn="base">
              <a:spcBef>
                <a:spcPct val="0"/>
              </a:spcBef>
              <a:spcAft>
                <a:spcPct val="0"/>
              </a:spcAft>
              <a:buFont typeface="Arial" panose="020B0604020202020204" pitchFamily="34" charset="0"/>
              <a:buChar char="•"/>
            </a:pPr>
            <a:r>
              <a:rPr lang="lv-LV" dirty="0" smtClean="0">
                <a:latin typeface="Calibri" pitchFamily="34" charset="0"/>
                <a:cs typeface="Calibri" panose="020F0502020204030204" pitchFamily="34" charset="0"/>
              </a:rPr>
              <a:t>E-</a:t>
            </a:r>
            <a:r>
              <a:rPr lang="lv-LV" dirty="0" err="1" smtClean="0">
                <a:latin typeface="Calibri" pitchFamily="34" charset="0"/>
                <a:cs typeface="Calibri" panose="020F0502020204030204" pitchFamily="34" charset="0"/>
              </a:rPr>
              <a:t>learners</a:t>
            </a:r>
            <a:endParaRPr lang="lv-LV" dirty="0" smtClean="0">
              <a:latin typeface="Calibri" pitchFamily="34" charset="0"/>
              <a:cs typeface="Calibri" panose="020F0502020204030204" pitchFamily="34" charset="0"/>
            </a:endParaRPr>
          </a:p>
          <a:p>
            <a:pPr marL="285750" lvl="0" indent="-285750" algn="just" fontAlgn="base">
              <a:spcBef>
                <a:spcPct val="0"/>
              </a:spcBef>
              <a:spcAft>
                <a:spcPct val="0"/>
              </a:spcAft>
              <a:buFont typeface="Arial" panose="020B0604020202020204" pitchFamily="34" charset="0"/>
              <a:buChar char="•"/>
            </a:pPr>
            <a:r>
              <a:rPr lang="lv-LV" dirty="0" err="1" smtClean="0">
                <a:latin typeface="Calibri" pitchFamily="34" charset="0"/>
                <a:cs typeface="Calibri" panose="020F0502020204030204" pitchFamily="34" charset="0"/>
              </a:rPr>
              <a:t>Educational</a:t>
            </a:r>
            <a:r>
              <a:rPr lang="lv-LV" dirty="0" smtClean="0">
                <a:latin typeface="Calibri" pitchFamily="34" charset="0"/>
                <a:cs typeface="Calibri" panose="020F0502020204030204" pitchFamily="34" charset="0"/>
              </a:rPr>
              <a:t> </a:t>
            </a:r>
            <a:r>
              <a:rPr lang="lv-LV" dirty="0" err="1" smtClean="0">
                <a:latin typeface="Calibri" pitchFamily="34" charset="0"/>
                <a:cs typeface="Calibri" panose="020F0502020204030204" pitchFamily="34" charset="0"/>
              </a:rPr>
              <a:t>institution</a:t>
            </a:r>
            <a:r>
              <a:rPr lang="lv-LV" dirty="0" smtClean="0">
                <a:latin typeface="Calibri" pitchFamily="34" charset="0"/>
                <a:cs typeface="Calibri" panose="020F0502020204030204" pitchFamily="34" charset="0"/>
              </a:rPr>
              <a:t> </a:t>
            </a:r>
            <a:r>
              <a:rPr lang="lv-LV" dirty="0" err="1" smtClean="0">
                <a:latin typeface="Calibri" pitchFamily="34" charset="0"/>
                <a:cs typeface="Calibri" panose="020F0502020204030204" pitchFamily="34" charset="0"/>
              </a:rPr>
              <a:t>staff</a:t>
            </a:r>
            <a:endParaRPr lang="lv-LV" dirty="0" smtClean="0">
              <a:latin typeface="Calibri" pitchFamily="34" charset="0"/>
              <a:cs typeface="Calibri" panose="020F0502020204030204" pitchFamily="34" charset="0"/>
            </a:endParaRPr>
          </a:p>
          <a:p>
            <a:pPr marL="285750" lvl="0" indent="-285750" algn="just" fontAlgn="base">
              <a:spcBef>
                <a:spcPct val="0"/>
              </a:spcBef>
              <a:spcAft>
                <a:spcPct val="0"/>
              </a:spcAft>
              <a:buFont typeface="Arial" panose="020B0604020202020204" pitchFamily="34" charset="0"/>
              <a:buChar char="•"/>
            </a:pPr>
            <a:r>
              <a:rPr lang="lv-LV" dirty="0" smtClean="0">
                <a:latin typeface="Calibri" pitchFamily="34" charset="0"/>
                <a:cs typeface="Calibri" panose="020F0502020204030204" pitchFamily="34" charset="0"/>
              </a:rPr>
              <a:t>IT specialists</a:t>
            </a:r>
            <a:endParaRPr lang="en-GB" dirty="0" smtClean="0">
              <a:latin typeface="Calibri" panose="020F0502020204030204" pitchFamily="34" charset="0"/>
              <a:cs typeface="Calibri" panose="020F0502020204030204" pitchFamily="34" charset="0"/>
            </a:endParaRPr>
          </a:p>
        </p:txBody>
      </p:sp>
      <p:cxnSp>
        <p:nvCxnSpPr>
          <p:cNvPr id="11" name="Straight Connector 10"/>
          <p:cNvCxnSpPr/>
          <p:nvPr/>
        </p:nvCxnSpPr>
        <p:spPr>
          <a:xfrm>
            <a:off x="683568" y="941941"/>
            <a:ext cx="8077200" cy="0"/>
          </a:xfrm>
          <a:prstGeom prst="line">
            <a:avLst/>
          </a:prstGeom>
          <a:ln>
            <a:solidFill>
              <a:srgbClr val="005E68"/>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034" y="1628800"/>
            <a:ext cx="3707904" cy="2780928"/>
          </a:xfrm>
          <a:prstGeom prst="rect">
            <a:avLst/>
          </a:prstGeom>
        </p:spPr>
      </p:pic>
    </p:spTree>
    <p:extLst>
      <p:ext uri="{BB962C8B-B14F-4D97-AF65-F5344CB8AC3E}">
        <p14:creationId xmlns:p14="http://schemas.microsoft.com/office/powerpoint/2010/main" val="2678858394"/>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a:srcRect/>
          <a:stretch>
            <a:fillRect/>
          </a:stretch>
        </p:blipFill>
        <p:spPr bwMode="auto">
          <a:xfrm>
            <a:off x="-176808" y="0"/>
            <a:ext cx="9144000" cy="6858000"/>
          </a:xfrm>
          <a:prstGeom prst="rect">
            <a:avLst/>
          </a:prstGeom>
          <a:noFill/>
          <a:ln w="9525">
            <a:noFill/>
            <a:round/>
            <a:headEnd/>
            <a:tailEnd/>
          </a:ln>
        </p:spPr>
      </p:pic>
      <p:pic>
        <p:nvPicPr>
          <p:cNvPr id="2052" name="Picture 4"/>
          <p:cNvPicPr>
            <a:picLocks noChangeAspect="1" noChangeArrowheads="1"/>
          </p:cNvPicPr>
          <p:nvPr/>
        </p:nvPicPr>
        <p:blipFill>
          <a:blip r:embed="rId4"/>
          <a:srcRect/>
          <a:stretch>
            <a:fillRect/>
          </a:stretch>
        </p:blipFill>
        <p:spPr bwMode="auto">
          <a:xfrm>
            <a:off x="0" y="6669340"/>
            <a:ext cx="9144000" cy="195861"/>
          </a:xfrm>
          <a:prstGeom prst="rect">
            <a:avLst/>
          </a:prstGeom>
          <a:noFill/>
          <a:ln w="9525">
            <a:noFill/>
            <a:round/>
            <a:headEnd/>
            <a:tailEnd/>
          </a:ln>
        </p:spPr>
      </p:pic>
      <p:pic>
        <p:nvPicPr>
          <p:cNvPr id="7" name="Picture 6" descr="eu_flag_co_funded_pos_[rgb]_right.jpg"/>
          <p:cNvPicPr>
            <a:picLocks noChangeAspect="1"/>
          </p:cNvPicPr>
          <p:nvPr/>
        </p:nvPicPr>
        <p:blipFill>
          <a:blip r:embed="rId5" cstate="screen">
            <a:clrChange>
              <a:clrFrom>
                <a:srgbClr val="FFFFFF"/>
              </a:clrFrom>
              <a:clrTo>
                <a:srgbClr val="FFFFFF">
                  <a:alpha val="0"/>
                </a:srgbClr>
              </a:clrTo>
            </a:clrChange>
          </a:blip>
          <a:stretch>
            <a:fillRect/>
          </a:stretch>
        </p:blipFill>
        <p:spPr>
          <a:xfrm>
            <a:off x="6300192" y="116632"/>
            <a:ext cx="2667000" cy="761806"/>
          </a:xfrm>
          <a:prstGeom prst="rect">
            <a:avLst/>
          </a:prstGeom>
        </p:spPr>
      </p:pic>
      <p:sp>
        <p:nvSpPr>
          <p:cNvPr id="8" name="TextBox 7"/>
          <p:cNvSpPr txBox="1"/>
          <p:nvPr/>
        </p:nvSpPr>
        <p:spPr>
          <a:xfrm>
            <a:off x="500034" y="357166"/>
            <a:ext cx="5429288" cy="584775"/>
          </a:xfrm>
          <a:prstGeom prst="rect">
            <a:avLst/>
          </a:prstGeom>
          <a:noFill/>
        </p:spPr>
        <p:txBody>
          <a:bodyPr wrap="square" rtlCol="0">
            <a:spAutoFit/>
          </a:bodyPr>
          <a:lstStyle/>
          <a:p>
            <a:r>
              <a:rPr lang="lv-LV" sz="3200" b="1" dirty="0" err="1" smtClean="0">
                <a:solidFill>
                  <a:schemeClr val="bg2">
                    <a:lumMod val="50000"/>
                  </a:schemeClr>
                </a:solidFill>
                <a:latin typeface="Calibri" pitchFamily="34" charset="0"/>
              </a:rPr>
              <a:t>Activities</a:t>
            </a:r>
            <a:endParaRPr lang="lv-LV" sz="3200" b="1" dirty="0">
              <a:solidFill>
                <a:schemeClr val="bg2">
                  <a:lumMod val="50000"/>
                </a:schemeClr>
              </a:solidFill>
              <a:latin typeface="Calibri" pitchFamily="34" charset="0"/>
            </a:endParaRPr>
          </a:p>
        </p:txBody>
      </p:sp>
      <p:cxnSp>
        <p:nvCxnSpPr>
          <p:cNvPr id="11" name="Straight Connector 10"/>
          <p:cNvCxnSpPr/>
          <p:nvPr/>
        </p:nvCxnSpPr>
        <p:spPr>
          <a:xfrm>
            <a:off x="683568" y="941941"/>
            <a:ext cx="8077200" cy="0"/>
          </a:xfrm>
          <a:prstGeom prst="line">
            <a:avLst/>
          </a:prstGeom>
          <a:ln>
            <a:solidFill>
              <a:srgbClr val="005E68"/>
            </a:solidFill>
          </a:ln>
        </p:spPr>
        <p:style>
          <a:lnRef idx="1">
            <a:schemeClr val="accent1"/>
          </a:lnRef>
          <a:fillRef idx="0">
            <a:schemeClr val="accent1"/>
          </a:fillRef>
          <a:effectRef idx="0">
            <a:schemeClr val="accent1"/>
          </a:effectRef>
          <a:fontRef idx="minor">
            <a:schemeClr val="tx1"/>
          </a:fontRef>
        </p:style>
      </p:cxnSp>
      <p:sp>
        <p:nvSpPr>
          <p:cNvPr id="10" name="Text Box 2"/>
          <p:cNvSpPr txBox="1">
            <a:spLocks noChangeArrowheads="1"/>
          </p:cNvSpPr>
          <p:nvPr/>
        </p:nvSpPr>
        <p:spPr bwMode="auto">
          <a:xfrm>
            <a:off x="369290" y="1309818"/>
            <a:ext cx="8405420" cy="5051740"/>
          </a:xfrm>
          <a:prstGeom prst="rect">
            <a:avLst/>
          </a:prstGeom>
          <a:noFill/>
          <a:ln w="9525">
            <a:noFill/>
            <a:round/>
            <a:headEnd/>
            <a:tailEnd/>
          </a:ln>
        </p:spPr>
        <p:txBody>
          <a:bodyPr lIns="0" tIns="17043" rIns="0" bIns="0"/>
          <a:lstStyle/>
          <a:p>
            <a:pPr algn="just">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endParaRPr lang="lv-LV" sz="3600" b="1" dirty="0" smtClean="0">
              <a:latin typeface="Calibri" panose="020F0502020204030204" pitchFamily="34" charset="0"/>
              <a:cs typeface="Calibri" panose="020F0502020204030204" pitchFamily="34" charset="0"/>
            </a:endParaRPr>
          </a:p>
          <a:p>
            <a:pPr algn="ctr">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endParaRPr lang="lv-LV" sz="2400" dirty="0" smtClean="0">
              <a:latin typeface="Calibri" pitchFamily="34" charset="0"/>
            </a:endParaRPr>
          </a:p>
          <a:p>
            <a:pPr algn="ctr">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endParaRPr lang="lv-LV" sz="2400" dirty="0">
              <a:latin typeface="Calibri" pitchFamily="34" charset="0"/>
            </a:endParaRPr>
          </a:p>
          <a:p>
            <a:pPr>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endParaRPr lang="lv-LV" sz="2400" b="1" dirty="0" smtClean="0">
              <a:latin typeface="Calibri" pitchFamily="34" charset="0"/>
            </a:endParaRPr>
          </a:p>
          <a:p>
            <a:pPr>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r>
              <a:rPr lang="lv-LV" altLang="lv-LV" sz="2000" dirty="0">
                <a:latin typeface="Calibri" pitchFamily="34" charset="0"/>
              </a:rPr>
              <a:t>	</a:t>
            </a:r>
          </a:p>
        </p:txBody>
      </p:sp>
      <p:graphicFrame>
        <p:nvGraphicFramePr>
          <p:cNvPr id="2" name="Table 1"/>
          <p:cNvGraphicFramePr>
            <a:graphicFrameLocks noGrp="1"/>
          </p:cNvGraphicFramePr>
          <p:nvPr>
            <p:extLst>
              <p:ext uri="{D42A27DB-BD31-4B8C-83A1-F6EECF244321}">
                <p14:modId xmlns:p14="http://schemas.microsoft.com/office/powerpoint/2010/main" val="1936480921"/>
              </p:ext>
            </p:extLst>
          </p:nvPr>
        </p:nvGraphicFramePr>
        <p:xfrm>
          <a:off x="683568" y="1397000"/>
          <a:ext cx="8077200" cy="4622800"/>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880905384"/>
                    </a:ext>
                  </a:extLst>
                </a:gridCol>
                <a:gridCol w="2088232">
                  <a:extLst>
                    <a:ext uri="{9D8B030D-6E8A-4147-A177-3AD203B41FA5}">
                      <a16:colId xmlns:a16="http://schemas.microsoft.com/office/drawing/2014/main" val="38631525"/>
                    </a:ext>
                  </a:extLst>
                </a:gridCol>
                <a:gridCol w="2088232">
                  <a:extLst>
                    <a:ext uri="{9D8B030D-6E8A-4147-A177-3AD203B41FA5}">
                      <a16:colId xmlns:a16="http://schemas.microsoft.com/office/drawing/2014/main" val="960675240"/>
                    </a:ext>
                  </a:extLst>
                </a:gridCol>
                <a:gridCol w="2028528">
                  <a:extLst>
                    <a:ext uri="{9D8B030D-6E8A-4147-A177-3AD203B41FA5}">
                      <a16:colId xmlns:a16="http://schemas.microsoft.com/office/drawing/2014/main" val="4265920385"/>
                    </a:ext>
                  </a:extLst>
                </a:gridCol>
              </a:tblGrid>
              <a:tr h="370840">
                <a:tc>
                  <a:txBody>
                    <a:bodyPr/>
                    <a:lstStyle/>
                    <a:p>
                      <a:pPr algn="ctr"/>
                      <a:r>
                        <a:rPr lang="lv-LV" dirty="0" err="1" smtClean="0">
                          <a:latin typeface="Calibri" panose="020F0502020204030204" pitchFamily="34" charset="0"/>
                          <a:cs typeface="Calibri" panose="020F0502020204030204" pitchFamily="34" charset="0"/>
                        </a:rPr>
                        <a:t>Management</a:t>
                      </a:r>
                      <a:endParaRPr lang="lv-LV" dirty="0">
                        <a:latin typeface="Calibri" panose="020F0502020204030204" pitchFamily="34" charset="0"/>
                        <a:cs typeface="Calibri" panose="020F0502020204030204" pitchFamily="34" charset="0"/>
                      </a:endParaRPr>
                    </a:p>
                  </a:txBody>
                  <a:tcPr/>
                </a:tc>
                <a:tc>
                  <a:txBody>
                    <a:bodyPr/>
                    <a:lstStyle/>
                    <a:p>
                      <a:pPr algn="ctr"/>
                      <a:r>
                        <a:rPr lang="lv-LV" dirty="0" err="1" smtClean="0">
                          <a:latin typeface="Calibri" panose="020F0502020204030204" pitchFamily="34" charset="0"/>
                          <a:cs typeface="Calibri" panose="020F0502020204030204" pitchFamily="34" charset="0"/>
                        </a:rPr>
                        <a:t>Activities</a:t>
                      </a:r>
                      <a:endParaRPr lang="lv-LV" dirty="0">
                        <a:latin typeface="Calibri" panose="020F0502020204030204" pitchFamily="34" charset="0"/>
                        <a:cs typeface="Calibri" panose="020F0502020204030204" pitchFamily="34" charset="0"/>
                      </a:endParaRPr>
                    </a:p>
                  </a:txBody>
                  <a:tcPr/>
                </a:tc>
                <a:tc>
                  <a:txBody>
                    <a:bodyPr/>
                    <a:lstStyle/>
                    <a:p>
                      <a:pPr algn="ctr"/>
                      <a:r>
                        <a:rPr lang="lv-LV" dirty="0" err="1" smtClean="0">
                          <a:latin typeface="Calibri" panose="020F0502020204030204" pitchFamily="34" charset="0"/>
                          <a:cs typeface="Calibri" panose="020F0502020204030204" pitchFamily="34" charset="0"/>
                        </a:rPr>
                        <a:t>Dissemination</a:t>
                      </a:r>
                      <a:endParaRPr lang="lv-LV" dirty="0">
                        <a:latin typeface="Calibri" panose="020F0502020204030204" pitchFamily="34" charset="0"/>
                        <a:cs typeface="Calibri" panose="020F0502020204030204" pitchFamily="34" charset="0"/>
                      </a:endParaRPr>
                    </a:p>
                  </a:txBody>
                  <a:tcPr/>
                </a:tc>
                <a:tc>
                  <a:txBody>
                    <a:bodyPr/>
                    <a:lstStyle/>
                    <a:p>
                      <a:pPr algn="ctr"/>
                      <a:r>
                        <a:rPr lang="lv-LV" dirty="0" err="1" smtClean="0">
                          <a:latin typeface="Calibri" panose="020F0502020204030204" pitchFamily="34" charset="0"/>
                          <a:cs typeface="Calibri" panose="020F0502020204030204" pitchFamily="34" charset="0"/>
                        </a:rPr>
                        <a:t>Results</a:t>
                      </a:r>
                      <a:endParaRPr lang="lv-LV"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533973179"/>
                  </a:ext>
                </a:extLst>
              </a:tr>
              <a:tr h="370840">
                <a:tc>
                  <a:txBody>
                    <a:bodyPr/>
                    <a:lstStyle/>
                    <a:p>
                      <a:pPr marL="285750" indent="-285750">
                        <a:buFont typeface="Arial" panose="020B0604020202020204" pitchFamily="34" charset="0"/>
                        <a:buChar char="•"/>
                      </a:pPr>
                      <a:r>
                        <a:rPr lang="lv-LV" sz="1300" dirty="0" err="1" smtClean="0">
                          <a:latin typeface="Calibri" panose="020F0502020204030204" pitchFamily="34" charset="0"/>
                          <a:cs typeface="Calibri" panose="020F0502020204030204" pitchFamily="34" charset="0"/>
                        </a:rPr>
                        <a:t>Financial</a:t>
                      </a:r>
                      <a:r>
                        <a:rPr lang="lv-LV" sz="1300" dirty="0" smtClean="0">
                          <a:latin typeface="Calibri" panose="020F0502020204030204" pitchFamily="34" charset="0"/>
                          <a:cs typeface="Calibri" panose="020F0502020204030204" pitchFamily="34" charset="0"/>
                        </a:rPr>
                        <a:t> </a:t>
                      </a:r>
                      <a:r>
                        <a:rPr lang="lv-LV" sz="1300" dirty="0" err="1" smtClean="0">
                          <a:latin typeface="Calibri" panose="020F0502020204030204" pitchFamily="34" charset="0"/>
                          <a:cs typeface="Calibri" panose="020F0502020204030204" pitchFamily="34" charset="0"/>
                        </a:rPr>
                        <a:t>agreement</a:t>
                      </a:r>
                      <a:endParaRPr lang="lv-LV" sz="13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lv-LV" sz="1300" dirty="0" err="1" smtClean="0">
                          <a:latin typeface="Calibri" panose="020F0502020204030204" pitchFamily="34" charset="0"/>
                          <a:cs typeface="Calibri" panose="020F0502020204030204" pitchFamily="34" charset="0"/>
                        </a:rPr>
                        <a:t>Finances</a:t>
                      </a:r>
                      <a:endParaRPr lang="lv-LV" sz="1300" baseline="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Work</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group</a:t>
                      </a:r>
                      <a:endParaRPr lang="lv-LV" sz="13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lv-LV" sz="1300" dirty="0" smtClean="0">
                          <a:latin typeface="Calibri" panose="020F0502020204030204" pitchFamily="34" charset="0"/>
                          <a:cs typeface="Calibri" panose="020F0502020204030204" pitchFamily="34" charset="0"/>
                        </a:rPr>
                        <a:t>LP</a:t>
                      </a:r>
                      <a:r>
                        <a:rPr lang="lv-LV" sz="1300" baseline="0" dirty="0" smtClean="0">
                          <a:latin typeface="Calibri" panose="020F0502020204030204" pitchFamily="34" charset="0"/>
                          <a:cs typeface="Calibri" panose="020F0502020204030204" pitchFamily="34" charset="0"/>
                        </a:rPr>
                        <a:t> &amp; PP </a:t>
                      </a:r>
                      <a:r>
                        <a:rPr lang="lv-LV" sz="1300" baseline="0" dirty="0" err="1" smtClean="0">
                          <a:latin typeface="Calibri" panose="020F0502020204030204" pitchFamily="34" charset="0"/>
                          <a:cs typeface="Calibri" panose="020F0502020204030204" pitchFamily="34" charset="0"/>
                        </a:rPr>
                        <a:t>roles</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tasks</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responsibilities</a:t>
                      </a:r>
                      <a:endParaRPr lang="lv-LV" sz="1300" baseline="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Workplan</a:t>
                      </a:r>
                      <a:endParaRPr lang="lv-LV" sz="1300" baseline="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Communication</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tools</a:t>
                      </a:r>
                      <a:endParaRPr lang="lv-LV" sz="1300" baseline="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lv-LV" sz="1300" baseline="0" dirty="0" smtClean="0">
                          <a:latin typeface="Calibri" panose="020F0502020204030204" pitchFamily="34" charset="0"/>
                          <a:cs typeface="Calibri" panose="020F0502020204030204" pitchFamily="34" charset="0"/>
                        </a:rPr>
                        <a:t>Documents</a:t>
                      </a:r>
                    </a:p>
                    <a:p>
                      <a:pPr marL="285750" indent="-285750">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Final</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report</a:t>
                      </a:r>
                      <a:endParaRPr lang="lv-LV" sz="1300" baseline="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Sustainability</a:t>
                      </a:r>
                      <a:endParaRPr lang="lv-LV" sz="1300" baseline="0" dirty="0" smtClean="0">
                        <a:latin typeface="Calibri" panose="020F0502020204030204" pitchFamily="34" charset="0"/>
                        <a:cs typeface="Calibri" panose="020F0502020204030204" pitchFamily="34" charset="0"/>
                      </a:endParaRPr>
                    </a:p>
                  </a:txBody>
                  <a:tcPr/>
                </a:tc>
                <a:tc>
                  <a:txBody>
                    <a:bodyPr/>
                    <a:lstStyle/>
                    <a:p>
                      <a:pPr marL="285750" indent="-285750">
                        <a:buFont typeface="Arial" panose="020B0604020202020204" pitchFamily="34" charset="0"/>
                        <a:buChar char="•"/>
                      </a:pPr>
                      <a:r>
                        <a:rPr lang="lv-LV" sz="1300" dirty="0" err="1" smtClean="0">
                          <a:latin typeface="Calibri" panose="020F0502020204030204" pitchFamily="34" charset="0"/>
                          <a:cs typeface="Calibri" panose="020F0502020204030204" pitchFamily="34" charset="0"/>
                        </a:rPr>
                        <a:t>Kick-off</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meeting</a:t>
                      </a:r>
                      <a:r>
                        <a:rPr lang="lv-LV" sz="1300" baseline="0" dirty="0" smtClean="0">
                          <a:latin typeface="Calibri" panose="020F0502020204030204" pitchFamily="34" charset="0"/>
                          <a:cs typeface="Calibri" panose="020F0502020204030204" pitchFamily="34" charset="0"/>
                        </a:rPr>
                        <a:t>, LV</a:t>
                      </a:r>
                      <a:endParaRPr lang="en-US" sz="1300" baseline="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300" baseline="0" dirty="0" smtClean="0">
                          <a:latin typeface="Calibri" panose="020F0502020204030204" pitchFamily="34" charset="0"/>
                          <a:cs typeface="Calibri" panose="020F0502020204030204" pitchFamily="34" charset="0"/>
                        </a:rPr>
                        <a:t>Research about distance learning</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studies</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using</a:t>
                      </a:r>
                      <a:r>
                        <a:rPr lang="lv-LV" sz="1300" baseline="0" dirty="0" smtClean="0">
                          <a:latin typeface="Calibri" panose="020F0502020204030204" pitchFamily="34" charset="0"/>
                          <a:cs typeface="Calibri" panose="020F0502020204030204" pitchFamily="34" charset="0"/>
                        </a:rPr>
                        <a:t> IT</a:t>
                      </a:r>
                    </a:p>
                    <a:p>
                      <a:pPr marL="285750" indent="-285750">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Edurio</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questionnaire</a:t>
                      </a:r>
                      <a:endParaRPr lang="lv-LV" sz="1300" baseline="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Language</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training</a:t>
                      </a:r>
                      <a:endParaRPr lang="en-US" sz="1300" baseline="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Learning</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activity</a:t>
                      </a:r>
                      <a:r>
                        <a:rPr lang="lv-LV" sz="1300" baseline="0" dirty="0" smtClean="0">
                          <a:latin typeface="Calibri" panose="020F0502020204030204" pitchFamily="34" charset="0"/>
                          <a:cs typeface="Calibri" panose="020F0502020204030204" pitchFamily="34" charset="0"/>
                        </a:rPr>
                        <a:t>, IT</a:t>
                      </a:r>
                    </a:p>
                    <a:p>
                      <a:pPr marL="285750" indent="-285750">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Local</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learning</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activities</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for</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staff</a:t>
                      </a:r>
                      <a:endParaRPr lang="lv-LV" sz="1300" baseline="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300" baseline="0" dirty="0" smtClean="0">
                          <a:latin typeface="Calibri" panose="020F0502020204030204" pitchFamily="34" charset="0"/>
                          <a:cs typeface="Calibri" panose="020F0502020204030204" pitchFamily="34" charset="0"/>
                        </a:rPr>
                        <a:t>Local meetings</a:t>
                      </a:r>
                      <a:r>
                        <a:rPr lang="lv-LV" sz="1300" baseline="0" dirty="0" smtClean="0">
                          <a:latin typeface="Calibri" panose="020F0502020204030204" pitchFamily="34" charset="0"/>
                          <a:cs typeface="Calibri" panose="020F0502020204030204" pitchFamily="34" charset="0"/>
                        </a:rPr>
                        <a:t> LP, PP</a:t>
                      </a:r>
                      <a:endParaRPr lang="en-US" sz="1300" baseline="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300" baseline="0" dirty="0" smtClean="0">
                          <a:latin typeface="Calibri" panose="020F0502020204030204" pitchFamily="34" charset="0"/>
                          <a:cs typeface="Calibri" panose="020F0502020204030204" pitchFamily="34" charset="0"/>
                        </a:rPr>
                        <a:t>Knowledge approbation</a:t>
                      </a:r>
                      <a:r>
                        <a:rPr lang="lv-LV" sz="1300" baseline="0" dirty="0" smtClean="0">
                          <a:latin typeface="Calibri" panose="020F0502020204030204" pitchFamily="34" charset="0"/>
                          <a:cs typeface="Calibri" panose="020F0502020204030204" pitchFamily="34" charset="0"/>
                        </a:rPr>
                        <a:t>, </a:t>
                      </a:r>
                      <a:r>
                        <a:rPr lang="en-US" sz="1300" baseline="0" dirty="0" smtClean="0">
                          <a:latin typeface="Calibri" panose="020F0502020204030204" pitchFamily="34" charset="0"/>
                          <a:cs typeface="Calibri" panose="020F0502020204030204" pitchFamily="34" charset="0"/>
                        </a:rPr>
                        <a:t>local e-learning system</a:t>
                      </a:r>
                    </a:p>
                    <a:p>
                      <a:pPr marL="285750" indent="-285750">
                        <a:buFont typeface="Arial" panose="020B0604020202020204" pitchFamily="34" charset="0"/>
                        <a:buChar char="•"/>
                      </a:pPr>
                      <a:r>
                        <a:rPr lang="lv-LV" sz="1300" baseline="0" dirty="0" smtClean="0">
                          <a:latin typeface="Calibri" panose="020F0502020204030204" pitchFamily="34" charset="0"/>
                          <a:cs typeface="Calibri" panose="020F0502020204030204" pitchFamily="34" charset="0"/>
                        </a:rPr>
                        <a:t>E</a:t>
                      </a:r>
                      <a:r>
                        <a:rPr lang="en-US" sz="1300" baseline="0" dirty="0" err="1" smtClean="0">
                          <a:latin typeface="Calibri" panose="020F0502020204030204" pitchFamily="34" charset="0"/>
                          <a:cs typeface="Calibri" panose="020F0502020204030204" pitchFamily="34" charset="0"/>
                        </a:rPr>
                        <a:t>ducational</a:t>
                      </a:r>
                      <a:r>
                        <a:rPr lang="en-US" sz="1300" baseline="0" dirty="0" smtClean="0">
                          <a:latin typeface="Calibri" panose="020F0502020204030204" pitchFamily="34" charset="0"/>
                          <a:cs typeface="Calibri" panose="020F0502020204030204" pitchFamily="34" charset="0"/>
                        </a:rPr>
                        <a:t> material</a:t>
                      </a:r>
                      <a:endParaRPr lang="lv-LV" sz="1300" baseline="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300" baseline="0" dirty="0" smtClean="0">
                          <a:latin typeface="Calibri" panose="020F0502020204030204" pitchFamily="34" charset="0"/>
                          <a:cs typeface="Calibri" panose="020F0502020204030204" pitchFamily="34" charset="0"/>
                        </a:rPr>
                        <a:t>Online meetings</a:t>
                      </a:r>
                    </a:p>
                    <a:p>
                      <a:pPr marL="285750" indent="-285750">
                        <a:buFont typeface="Arial" panose="020B0604020202020204" pitchFamily="34" charset="0"/>
                        <a:buChar char="•"/>
                      </a:pPr>
                      <a:r>
                        <a:rPr lang="en-US" sz="1300" baseline="0" dirty="0" smtClean="0">
                          <a:latin typeface="Calibri" panose="020F0502020204030204" pitchFamily="34" charset="0"/>
                          <a:cs typeface="Calibri" panose="020F0502020204030204" pitchFamily="34" charset="0"/>
                        </a:rPr>
                        <a:t>Publications</a:t>
                      </a:r>
                    </a:p>
                    <a:p>
                      <a:pPr marL="285750" indent="-285750">
                        <a:buFont typeface="Arial" panose="020B0604020202020204" pitchFamily="34" charset="0"/>
                        <a:buChar char="•"/>
                      </a:pPr>
                      <a:r>
                        <a:rPr lang="en-US" sz="1300" baseline="0" dirty="0" smtClean="0">
                          <a:latin typeface="Calibri" panose="020F0502020204030204" pitchFamily="34" charset="0"/>
                          <a:cs typeface="Calibri" panose="020F0502020204030204" pitchFamily="34" charset="0"/>
                        </a:rPr>
                        <a:t>Final meeting</a:t>
                      </a:r>
                      <a:r>
                        <a:rPr lang="lv-LV" sz="1300" baseline="0" dirty="0" smtClean="0">
                          <a:latin typeface="Calibri" panose="020F0502020204030204" pitchFamily="34" charset="0"/>
                          <a:cs typeface="Calibri" panose="020F0502020204030204" pitchFamily="34" charset="0"/>
                        </a:rPr>
                        <a:t>s</a:t>
                      </a:r>
                    </a:p>
                    <a:p>
                      <a:pPr marL="285750" indent="-285750">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Reporting</a:t>
                      </a:r>
                      <a:endParaRPr lang="lv-LV" sz="1300" baseline="0" dirty="0" smtClean="0">
                        <a:latin typeface="Calibri" panose="020F0502020204030204" pitchFamily="34" charset="0"/>
                        <a:cs typeface="Calibri" panose="020F0502020204030204" pitchFamily="34" charset="0"/>
                      </a:endParaRPr>
                    </a:p>
                  </a:txBody>
                  <a:tcPr/>
                </a:tc>
                <a:tc>
                  <a:txBody>
                    <a:bodyPr/>
                    <a:lstStyle/>
                    <a:p>
                      <a:pPr marL="285750" indent="-285750">
                        <a:buFont typeface="Arial" panose="020B0604020202020204" pitchFamily="34" charset="0"/>
                        <a:buChar char="•"/>
                      </a:pPr>
                      <a:r>
                        <a:rPr lang="lv-LV" sz="1300" dirty="0" err="1" smtClean="0">
                          <a:latin typeface="Calibri" panose="020F0502020204030204" pitchFamily="34" charset="0"/>
                          <a:cs typeface="Calibri" panose="020F0502020204030204" pitchFamily="34" charset="0"/>
                        </a:rPr>
                        <a:t>File</a:t>
                      </a:r>
                      <a:r>
                        <a:rPr lang="lv-LV" sz="1300" dirty="0" smtClean="0">
                          <a:latin typeface="Calibri" panose="020F0502020204030204" pitchFamily="34" charset="0"/>
                          <a:cs typeface="Calibri" panose="020F0502020204030204" pitchFamily="34" charset="0"/>
                        </a:rPr>
                        <a:t> </a:t>
                      </a:r>
                      <a:r>
                        <a:rPr lang="lv-LV" sz="1300" dirty="0" err="1" smtClean="0">
                          <a:latin typeface="Calibri" panose="020F0502020204030204" pitchFamily="34" charset="0"/>
                          <a:cs typeface="Calibri" panose="020F0502020204030204" pitchFamily="34" charset="0"/>
                        </a:rPr>
                        <a:t>sharing</a:t>
                      </a:r>
                      <a:r>
                        <a:rPr lang="lv-LV" sz="1300" dirty="0" smtClean="0">
                          <a:latin typeface="Calibri" panose="020F0502020204030204" pitchFamily="34" charset="0"/>
                          <a:cs typeface="Calibri" panose="020F0502020204030204" pitchFamily="34" charset="0"/>
                        </a:rPr>
                        <a:t> </a:t>
                      </a:r>
                      <a:r>
                        <a:rPr lang="lv-LV" sz="1300" dirty="0" err="1" smtClean="0">
                          <a:latin typeface="Calibri" panose="020F0502020204030204" pitchFamily="34" charset="0"/>
                          <a:cs typeface="Calibri" panose="020F0502020204030204" pitchFamily="34" charset="0"/>
                        </a:rPr>
                        <a:t>platform</a:t>
                      </a:r>
                      <a:endParaRPr lang="lv-LV" sz="13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lv-LV" sz="1300" dirty="0" err="1" smtClean="0">
                          <a:latin typeface="Calibri" panose="020F0502020204030204" pitchFamily="34" charset="0"/>
                          <a:cs typeface="Calibri" panose="020F0502020204030204" pitchFamily="34" charset="0"/>
                        </a:rPr>
                        <a:t>Dissemination</a:t>
                      </a:r>
                      <a:r>
                        <a:rPr lang="lv-LV" sz="1300" dirty="0" smtClean="0">
                          <a:latin typeface="Calibri" panose="020F0502020204030204" pitchFamily="34" charset="0"/>
                          <a:cs typeface="Calibri" panose="020F0502020204030204" pitchFamily="34" charset="0"/>
                        </a:rPr>
                        <a:t> </a:t>
                      </a:r>
                      <a:r>
                        <a:rPr lang="lv-LV" sz="1300" dirty="0" err="1" smtClean="0">
                          <a:latin typeface="Calibri" panose="020F0502020204030204" pitchFamily="34" charset="0"/>
                          <a:cs typeface="Calibri" panose="020F0502020204030204" pitchFamily="34" charset="0"/>
                        </a:rPr>
                        <a:t>plan</a:t>
                      </a:r>
                      <a:endParaRPr lang="lv-LV" sz="13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lv-LV" sz="1300" dirty="0" err="1" smtClean="0">
                          <a:latin typeface="Calibri" panose="020F0502020204030204" pitchFamily="34" charset="0"/>
                          <a:cs typeface="Calibri" panose="020F0502020204030204" pitchFamily="34" charset="0"/>
                        </a:rPr>
                        <a:t>Evidence</a:t>
                      </a:r>
                      <a:r>
                        <a:rPr lang="lv-LV" sz="1300" dirty="0" smtClean="0">
                          <a:latin typeface="Calibri" panose="020F0502020204030204" pitchFamily="34" charset="0"/>
                          <a:cs typeface="Calibri" panose="020F0502020204030204" pitchFamily="34" charset="0"/>
                        </a:rPr>
                        <a:t> </a:t>
                      </a:r>
                      <a:r>
                        <a:rPr lang="lv-LV" sz="1300" dirty="0" err="1" smtClean="0">
                          <a:latin typeface="Calibri" panose="020F0502020204030204" pitchFamily="34" charset="0"/>
                          <a:cs typeface="Calibri" panose="020F0502020204030204" pitchFamily="34" charset="0"/>
                        </a:rPr>
                        <a:t>compilation</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file</a:t>
                      </a:r>
                      <a:endParaRPr lang="lv-LV" sz="1300" baseline="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Erasmus</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result</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platform</a:t>
                      </a:r>
                      <a:endParaRPr lang="lv-LV" sz="1300" baseline="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300" dirty="0" err="1" smtClean="0">
                          <a:latin typeface="Calibri" panose="020F0502020204030204" pitchFamily="34" charset="0"/>
                          <a:cs typeface="Calibri" panose="020F0502020204030204" pitchFamily="34" charset="0"/>
                        </a:rPr>
                        <a:t>Epale</a:t>
                      </a:r>
                      <a:r>
                        <a:rPr lang="en-US" sz="1300" dirty="0" smtClean="0">
                          <a:latin typeface="Calibri" panose="020F0502020204030204" pitchFamily="34" charset="0"/>
                          <a:cs typeface="Calibri" panose="020F0502020204030204" pitchFamily="34" charset="0"/>
                        </a:rPr>
                        <a:t>, School Education Gateway</a:t>
                      </a:r>
                      <a:r>
                        <a:rPr lang="lv-LV" sz="1300" dirty="0" smtClean="0">
                          <a:latin typeface="Calibri" panose="020F0502020204030204" pitchFamily="34" charset="0"/>
                          <a:cs typeface="Calibri" panose="020F0502020204030204" pitchFamily="34" charset="0"/>
                        </a:rPr>
                        <a:t>,</a:t>
                      </a:r>
                      <a:r>
                        <a:rPr lang="lv-LV" sz="1300" baseline="0" dirty="0" smtClean="0">
                          <a:latin typeface="Calibri" panose="020F0502020204030204" pitchFamily="34" charset="0"/>
                          <a:cs typeface="Calibri" panose="020F0502020204030204" pitchFamily="34" charset="0"/>
                        </a:rPr>
                        <a:t> </a:t>
                      </a:r>
                      <a:r>
                        <a:rPr lang="en-US" sz="1300" dirty="0" smtClean="0">
                          <a:latin typeface="Calibri" panose="020F0502020204030204" pitchFamily="34" charset="0"/>
                          <a:cs typeface="Calibri" panose="020F0502020204030204" pitchFamily="34" charset="0"/>
                        </a:rPr>
                        <a:t>eTwinning</a:t>
                      </a:r>
                      <a:endParaRPr lang="lv-LV" sz="13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300" dirty="0" smtClean="0">
                          <a:latin typeface="Calibri" panose="020F0502020204030204" pitchFamily="34" charset="0"/>
                          <a:cs typeface="Calibri" panose="020F0502020204030204" pitchFamily="34" charset="0"/>
                        </a:rPr>
                        <a:t>Local media,</a:t>
                      </a:r>
                      <a:r>
                        <a:rPr lang="lv-LV" sz="1300" dirty="0" smtClean="0">
                          <a:latin typeface="Calibri" panose="020F0502020204030204" pitchFamily="34" charset="0"/>
                          <a:cs typeface="Calibri" panose="020F0502020204030204" pitchFamily="34" charset="0"/>
                        </a:rPr>
                        <a:t> </a:t>
                      </a:r>
                      <a:r>
                        <a:rPr lang="lv-LV" sz="1300" dirty="0" err="1" smtClean="0">
                          <a:latin typeface="Calibri" panose="020F0502020204030204" pitchFamily="34" charset="0"/>
                          <a:cs typeface="Calibri" panose="020F0502020204030204" pitchFamily="34" charset="0"/>
                        </a:rPr>
                        <a:t>organisation’s</a:t>
                      </a:r>
                      <a:r>
                        <a:rPr lang="en-US" sz="1300" dirty="0" smtClean="0">
                          <a:latin typeface="Calibri" panose="020F0502020204030204" pitchFamily="34" charset="0"/>
                          <a:cs typeface="Calibri" panose="020F0502020204030204" pitchFamily="34" charset="0"/>
                        </a:rPr>
                        <a:t> webpage, </a:t>
                      </a:r>
                      <a:r>
                        <a:rPr lang="lv-LV" sz="1300" dirty="0" err="1" smtClean="0">
                          <a:latin typeface="Calibri" panose="020F0502020204030204" pitchFamily="34" charset="0"/>
                          <a:cs typeface="Calibri" panose="020F0502020204030204" pitchFamily="34" charset="0"/>
                        </a:rPr>
                        <a:t>social</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networks</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etc</a:t>
                      </a:r>
                      <a:r>
                        <a:rPr lang="lv-LV" sz="1300" baseline="0" dirty="0" smtClean="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Pedagogically</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methodical</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meetings</a:t>
                      </a:r>
                      <a:endParaRPr lang="lv-LV" sz="1300" baseline="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Staff</a:t>
                      </a:r>
                      <a:r>
                        <a:rPr lang="lv-LV" sz="1300" baseline="0" dirty="0" smtClean="0">
                          <a:latin typeface="Calibri" panose="020F0502020204030204" pitchFamily="34" charset="0"/>
                          <a:cs typeface="Calibri" panose="020F0502020204030204" pitchFamily="34" charset="0"/>
                        </a:rPr>
                        <a:t> &amp; </a:t>
                      </a:r>
                      <a:r>
                        <a:rPr lang="lv-LV" sz="1300" baseline="0" dirty="0" err="1" smtClean="0">
                          <a:latin typeface="Calibri" panose="020F0502020204030204" pitchFamily="34" charset="0"/>
                          <a:cs typeface="Calibri" panose="020F0502020204030204" pitchFamily="34" charset="0"/>
                        </a:rPr>
                        <a:t>learner’s</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meetings</a:t>
                      </a:r>
                      <a:endParaRPr lang="lv-LV" sz="1300" baseline="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Job</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shadowing</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visiting</a:t>
                      </a:r>
                      <a:r>
                        <a:rPr lang="lv-LV" sz="1300" baseline="0" dirty="0" smtClean="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Seminars</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conferences</a:t>
                      </a:r>
                      <a:endParaRPr lang="lv-LV" sz="13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lv-LV" sz="1300" dirty="0">
                        <a:latin typeface="Calibri" panose="020F0502020204030204" pitchFamily="34" charset="0"/>
                        <a:cs typeface="Calibri" panose="020F0502020204030204" pitchFamily="34" charset="0"/>
                      </a:endParaRPr>
                    </a:p>
                  </a:txBody>
                  <a:tcPr/>
                </a:tc>
                <a:tc>
                  <a:txBody>
                    <a:bodyPr/>
                    <a:lstStyle/>
                    <a:p>
                      <a:pPr marL="285750" indent="-285750">
                        <a:buFont typeface="Arial" panose="020B0604020202020204" pitchFamily="34" charset="0"/>
                        <a:buChar char="•"/>
                      </a:pPr>
                      <a:r>
                        <a:rPr lang="lv-LV" sz="1300" dirty="0" err="1" smtClean="0">
                          <a:latin typeface="Calibri" panose="020F0502020204030204" pitchFamily="34" charset="0"/>
                          <a:cs typeface="Calibri" panose="020F0502020204030204" pitchFamily="34" charset="0"/>
                        </a:rPr>
                        <a:t>Network</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of</a:t>
                      </a:r>
                      <a:r>
                        <a:rPr lang="lv-LV" sz="1300" baseline="0" dirty="0" smtClean="0">
                          <a:latin typeface="Calibri" panose="020F0502020204030204" pitchFamily="34" charset="0"/>
                          <a:cs typeface="Calibri" panose="020F0502020204030204" pitchFamily="34" charset="0"/>
                        </a:rPr>
                        <a:t> 3 </a:t>
                      </a:r>
                      <a:r>
                        <a:rPr lang="lv-LV" sz="1300" baseline="0" dirty="0" err="1" smtClean="0">
                          <a:latin typeface="Calibri" panose="020F0502020204030204" pitchFamily="34" charset="0"/>
                          <a:cs typeface="Calibri" panose="020F0502020204030204" pitchFamily="34" charset="0"/>
                        </a:rPr>
                        <a:t>partners</a:t>
                      </a:r>
                      <a:endParaRPr lang="lv-LV" sz="1300" baseline="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lv-LV" sz="1300" baseline="0" dirty="0" smtClean="0">
                          <a:latin typeface="Calibri" panose="020F0502020204030204" pitchFamily="34" charset="0"/>
                          <a:cs typeface="Calibri" panose="020F0502020204030204" pitchFamily="34" charset="0"/>
                        </a:rPr>
                        <a:t>3 </a:t>
                      </a:r>
                      <a:r>
                        <a:rPr lang="lv-LV" sz="1300" baseline="0" dirty="0" err="1" smtClean="0">
                          <a:latin typeface="Calibri" panose="020F0502020204030204" pitchFamily="34" charset="0"/>
                          <a:cs typeface="Calibri" panose="020F0502020204030204" pitchFamily="34" charset="0"/>
                        </a:rPr>
                        <a:t>seperate</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questionnaires</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about</a:t>
                      </a:r>
                      <a:r>
                        <a:rPr lang="lv-LV" sz="1300" baseline="0" dirty="0" smtClean="0">
                          <a:latin typeface="Calibri" panose="020F0502020204030204" pitchFamily="34" charset="0"/>
                          <a:cs typeface="Calibri" panose="020F0502020204030204" pitchFamily="34" charset="0"/>
                        </a:rPr>
                        <a:t> distance </a:t>
                      </a:r>
                      <a:r>
                        <a:rPr lang="lv-LV" sz="1300" baseline="0" dirty="0" err="1" smtClean="0">
                          <a:latin typeface="Calibri" panose="020F0502020204030204" pitchFamily="34" charset="0"/>
                          <a:cs typeface="Calibri" panose="020F0502020204030204" pitchFamily="34" charset="0"/>
                        </a:rPr>
                        <a:t>learning</a:t>
                      </a:r>
                      <a:r>
                        <a:rPr lang="lv-LV" sz="1300" baseline="0" dirty="0" smtClean="0">
                          <a:latin typeface="Calibri" panose="020F0502020204030204" pitchFamily="34" charset="0"/>
                          <a:cs typeface="Calibri" panose="020F0502020204030204" pitchFamily="34" charset="0"/>
                        </a:rPr>
                        <a:t> – LV, EE, IT</a:t>
                      </a:r>
                    </a:p>
                    <a:p>
                      <a:pPr marL="285750" indent="-285750">
                        <a:buFont typeface="Arial" panose="020B0604020202020204" pitchFamily="34" charset="0"/>
                        <a:buChar char="•"/>
                      </a:pPr>
                      <a:r>
                        <a:rPr lang="en-US" sz="1300" baseline="0" dirty="0" smtClean="0">
                          <a:latin typeface="Calibri" panose="020F0502020204030204" pitchFamily="34" charset="0"/>
                          <a:cs typeface="Calibri" panose="020F0502020204030204" pitchFamily="34" charset="0"/>
                        </a:rPr>
                        <a:t>Research on distance learning studies using IT</a:t>
                      </a:r>
                      <a:endParaRPr lang="lv-LV" sz="1300" baseline="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Adult</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learners</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took</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part</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in</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survey</a:t>
                      </a:r>
                      <a:endParaRPr lang="lv-LV" sz="1300" baseline="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Improved</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teacher</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skills</a:t>
                      </a:r>
                      <a:r>
                        <a:rPr lang="lv-LV" sz="1300" baseline="0" dirty="0" smtClean="0">
                          <a:latin typeface="Calibri" panose="020F0502020204030204" pitchFamily="34" charset="0"/>
                          <a:cs typeface="Calibri" panose="020F0502020204030204" pitchFamily="34" charset="0"/>
                        </a:rPr>
                        <a:t> – </a:t>
                      </a:r>
                      <a:r>
                        <a:rPr lang="lv-LV" sz="1300" baseline="0" dirty="0" err="1" smtClean="0">
                          <a:latin typeface="Calibri" panose="020F0502020204030204" pitchFamily="34" charset="0"/>
                          <a:cs typeface="Calibri" panose="020F0502020204030204" pitchFamily="34" charset="0"/>
                        </a:rPr>
                        <a:t>language</a:t>
                      </a:r>
                      <a:r>
                        <a:rPr lang="lv-LV" sz="1300" baseline="0" dirty="0" smtClean="0">
                          <a:latin typeface="Calibri" panose="020F0502020204030204" pitchFamily="34" charset="0"/>
                          <a:cs typeface="Calibri" panose="020F0502020204030204" pitchFamily="34" charset="0"/>
                        </a:rPr>
                        <a:t>, IT, </a:t>
                      </a:r>
                      <a:r>
                        <a:rPr lang="lv-LV" sz="1300" baseline="0" dirty="0" err="1" smtClean="0">
                          <a:latin typeface="Calibri" panose="020F0502020204030204" pitchFamily="34" charset="0"/>
                          <a:cs typeface="Calibri" panose="020F0502020204030204" pitchFamily="34" charset="0"/>
                        </a:rPr>
                        <a:t>new</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tools</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methods</a:t>
                      </a:r>
                      <a:endParaRPr lang="lv-LV" sz="1300" baseline="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300" baseline="0" dirty="0" smtClean="0">
                          <a:latin typeface="Calibri" panose="020F0502020204030204" pitchFamily="34" charset="0"/>
                          <a:cs typeface="Calibri" panose="020F0502020204030204" pitchFamily="34" charset="0"/>
                        </a:rPr>
                        <a:t>Methodological Material for Adult Education in Distance Learning</a:t>
                      </a:r>
                      <a:r>
                        <a:rPr lang="lv-LV" sz="1300" baseline="0" dirty="0" smtClean="0">
                          <a:latin typeface="Calibri" panose="020F0502020204030204" pitchFamily="34" charset="0"/>
                          <a:cs typeface="Calibri" panose="020F0502020204030204" pitchFamily="34" charset="0"/>
                        </a:rPr>
                        <a:t> – 4 </a:t>
                      </a:r>
                      <a:r>
                        <a:rPr lang="lv-LV" sz="1300" baseline="0" dirty="0" err="1" smtClean="0">
                          <a:latin typeface="Calibri" panose="020F0502020204030204" pitchFamily="34" charset="0"/>
                          <a:cs typeface="Calibri" panose="020F0502020204030204" pitchFamily="34" charset="0"/>
                        </a:rPr>
                        <a:t>languages</a:t>
                      </a:r>
                      <a:r>
                        <a:rPr lang="en-US" sz="1300" baseline="0" dirty="0" smtClean="0">
                          <a:latin typeface="Calibri" panose="020F0502020204030204" pitchFamily="34" charset="0"/>
                          <a:cs typeface="Calibri" panose="020F0502020204030204" pitchFamily="34" charset="0"/>
                        </a:rPr>
                        <a:t> </a:t>
                      </a:r>
                      <a:endParaRPr lang="lv-LV" sz="1300" baseline="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Promotion</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of</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adult</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education</a:t>
                      </a:r>
                      <a:endParaRPr lang="lv-LV" sz="1300" baseline="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New</a:t>
                      </a:r>
                      <a:r>
                        <a:rPr lang="lv-LV" sz="1300" baseline="0" dirty="0" smtClean="0">
                          <a:latin typeface="Calibri" panose="020F0502020204030204" pitchFamily="34" charset="0"/>
                          <a:cs typeface="Calibri" panose="020F0502020204030204" pitchFamily="34" charset="0"/>
                        </a:rPr>
                        <a:t> ICT </a:t>
                      </a:r>
                      <a:r>
                        <a:rPr lang="lv-LV" sz="1300" baseline="0" dirty="0" err="1" smtClean="0">
                          <a:latin typeface="Calibri" panose="020F0502020204030204" pitchFamily="34" charset="0"/>
                          <a:cs typeface="Calibri" panose="020F0502020204030204" pitchFamily="34" charset="0"/>
                        </a:rPr>
                        <a:t>tools</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e.g</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Big</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Blue</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Button</a:t>
                      </a:r>
                      <a:r>
                        <a:rPr lang="lv-LV" sz="1300" baseline="0" dirty="0" smtClean="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307810727"/>
                  </a:ext>
                </a:extLst>
              </a:tr>
            </a:tbl>
          </a:graphicData>
        </a:graphic>
      </p:graphicFrame>
    </p:spTree>
    <p:extLst>
      <p:ext uri="{BB962C8B-B14F-4D97-AF65-F5344CB8AC3E}">
        <p14:creationId xmlns:p14="http://schemas.microsoft.com/office/powerpoint/2010/main" val="2272108801"/>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a:srcRect/>
          <a:stretch>
            <a:fillRect/>
          </a:stretch>
        </p:blipFill>
        <p:spPr bwMode="auto">
          <a:xfrm>
            <a:off x="-176808" y="0"/>
            <a:ext cx="9144000" cy="6858000"/>
          </a:xfrm>
          <a:prstGeom prst="rect">
            <a:avLst/>
          </a:prstGeom>
          <a:noFill/>
          <a:ln w="9525">
            <a:noFill/>
            <a:round/>
            <a:headEnd/>
            <a:tailEnd/>
          </a:ln>
        </p:spPr>
      </p:pic>
      <p:pic>
        <p:nvPicPr>
          <p:cNvPr id="2052" name="Picture 4"/>
          <p:cNvPicPr>
            <a:picLocks noChangeAspect="1" noChangeArrowheads="1"/>
          </p:cNvPicPr>
          <p:nvPr/>
        </p:nvPicPr>
        <p:blipFill>
          <a:blip r:embed="rId4"/>
          <a:srcRect/>
          <a:stretch>
            <a:fillRect/>
          </a:stretch>
        </p:blipFill>
        <p:spPr bwMode="auto">
          <a:xfrm>
            <a:off x="0" y="6669340"/>
            <a:ext cx="9144000" cy="195861"/>
          </a:xfrm>
          <a:prstGeom prst="rect">
            <a:avLst/>
          </a:prstGeom>
          <a:noFill/>
          <a:ln w="9525">
            <a:noFill/>
            <a:round/>
            <a:headEnd/>
            <a:tailEnd/>
          </a:ln>
        </p:spPr>
      </p:pic>
      <p:pic>
        <p:nvPicPr>
          <p:cNvPr id="7" name="Picture 6" descr="eu_flag_co_funded_pos_[rgb]_right.jpg"/>
          <p:cNvPicPr>
            <a:picLocks noChangeAspect="1"/>
          </p:cNvPicPr>
          <p:nvPr/>
        </p:nvPicPr>
        <p:blipFill>
          <a:blip r:embed="rId5" cstate="screen">
            <a:clrChange>
              <a:clrFrom>
                <a:srgbClr val="FFFFFF"/>
              </a:clrFrom>
              <a:clrTo>
                <a:srgbClr val="FFFFFF">
                  <a:alpha val="0"/>
                </a:srgbClr>
              </a:clrTo>
            </a:clrChange>
          </a:blip>
          <a:stretch>
            <a:fillRect/>
          </a:stretch>
        </p:blipFill>
        <p:spPr>
          <a:xfrm>
            <a:off x="6300192" y="116632"/>
            <a:ext cx="2667000" cy="761806"/>
          </a:xfrm>
          <a:prstGeom prst="rect">
            <a:avLst/>
          </a:prstGeom>
        </p:spPr>
      </p:pic>
      <p:sp>
        <p:nvSpPr>
          <p:cNvPr id="8" name="TextBox 7"/>
          <p:cNvSpPr txBox="1"/>
          <p:nvPr/>
        </p:nvSpPr>
        <p:spPr>
          <a:xfrm>
            <a:off x="500034" y="357166"/>
            <a:ext cx="5429288" cy="584775"/>
          </a:xfrm>
          <a:prstGeom prst="rect">
            <a:avLst/>
          </a:prstGeom>
          <a:noFill/>
        </p:spPr>
        <p:txBody>
          <a:bodyPr wrap="square" rtlCol="0">
            <a:spAutoFit/>
          </a:bodyPr>
          <a:lstStyle/>
          <a:p>
            <a:r>
              <a:rPr lang="lv-LV" sz="3200" b="1" dirty="0" err="1" smtClean="0">
                <a:solidFill>
                  <a:schemeClr val="bg2">
                    <a:lumMod val="50000"/>
                  </a:schemeClr>
                </a:solidFill>
                <a:latin typeface="Calibri" pitchFamily="34" charset="0"/>
              </a:rPr>
              <a:t>Activities</a:t>
            </a:r>
            <a:endParaRPr lang="lv-LV" sz="3200" b="1" dirty="0">
              <a:solidFill>
                <a:schemeClr val="bg2">
                  <a:lumMod val="50000"/>
                </a:schemeClr>
              </a:solidFill>
              <a:latin typeface="Calibri" pitchFamily="34" charset="0"/>
            </a:endParaRPr>
          </a:p>
        </p:txBody>
      </p:sp>
      <p:cxnSp>
        <p:nvCxnSpPr>
          <p:cNvPr id="11" name="Straight Connector 10"/>
          <p:cNvCxnSpPr/>
          <p:nvPr/>
        </p:nvCxnSpPr>
        <p:spPr>
          <a:xfrm>
            <a:off x="683568" y="941941"/>
            <a:ext cx="8077200" cy="0"/>
          </a:xfrm>
          <a:prstGeom prst="line">
            <a:avLst/>
          </a:prstGeom>
          <a:ln>
            <a:solidFill>
              <a:srgbClr val="005E68"/>
            </a:solidFill>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3618446729"/>
              </p:ext>
            </p:extLst>
          </p:nvPr>
        </p:nvGraphicFramePr>
        <p:xfrm>
          <a:off x="683568" y="1397000"/>
          <a:ext cx="7848871" cy="4424680"/>
        </p:xfrm>
        <a:graphic>
          <a:graphicData uri="http://schemas.openxmlformats.org/drawingml/2006/table">
            <a:tbl>
              <a:tblPr firstRow="1" bandRow="1">
                <a:tableStyleId>{5C22544A-7EE6-4342-B048-85BDC9FD1C3A}</a:tableStyleId>
              </a:tblPr>
              <a:tblGrid>
                <a:gridCol w="2736304">
                  <a:extLst>
                    <a:ext uri="{9D8B030D-6E8A-4147-A177-3AD203B41FA5}">
                      <a16:colId xmlns:a16="http://schemas.microsoft.com/office/drawing/2014/main" val="1517198388"/>
                    </a:ext>
                  </a:extLst>
                </a:gridCol>
                <a:gridCol w="2520280">
                  <a:extLst>
                    <a:ext uri="{9D8B030D-6E8A-4147-A177-3AD203B41FA5}">
                      <a16:colId xmlns:a16="http://schemas.microsoft.com/office/drawing/2014/main" val="4144791089"/>
                    </a:ext>
                  </a:extLst>
                </a:gridCol>
                <a:gridCol w="2592287">
                  <a:extLst>
                    <a:ext uri="{9D8B030D-6E8A-4147-A177-3AD203B41FA5}">
                      <a16:colId xmlns:a16="http://schemas.microsoft.com/office/drawing/2014/main" val="1775538019"/>
                    </a:ext>
                  </a:extLst>
                </a:gridCol>
              </a:tblGrid>
              <a:tr h="370840">
                <a:tc>
                  <a:txBody>
                    <a:bodyPr/>
                    <a:lstStyle/>
                    <a:p>
                      <a:pPr algn="ctr"/>
                      <a:r>
                        <a:rPr lang="lv-LV" dirty="0" err="1" smtClean="0">
                          <a:latin typeface="Calibri" panose="020F0502020204030204" pitchFamily="34" charset="0"/>
                          <a:cs typeface="Calibri" panose="020F0502020204030204" pitchFamily="34" charset="0"/>
                        </a:rPr>
                        <a:t>Research</a:t>
                      </a:r>
                      <a:r>
                        <a:rPr lang="lv-LV" baseline="0" dirty="0" smtClean="0">
                          <a:latin typeface="Calibri" panose="020F0502020204030204" pitchFamily="34" charset="0"/>
                          <a:cs typeface="Calibri" panose="020F0502020204030204" pitchFamily="34" charset="0"/>
                        </a:rPr>
                        <a:t> (</a:t>
                      </a:r>
                      <a:r>
                        <a:rPr lang="lv-LV" baseline="0" dirty="0" err="1" smtClean="0">
                          <a:latin typeface="Calibri" panose="020F0502020204030204" pitchFamily="34" charset="0"/>
                          <a:cs typeface="Calibri" panose="020F0502020204030204" pitchFamily="34" charset="0"/>
                        </a:rPr>
                        <a:t>survey</a:t>
                      </a:r>
                      <a:r>
                        <a:rPr lang="lv-LV" baseline="0" dirty="0" smtClean="0">
                          <a:latin typeface="Calibri" panose="020F0502020204030204" pitchFamily="34" charset="0"/>
                          <a:cs typeface="Calibri" panose="020F0502020204030204" pitchFamily="34" charset="0"/>
                        </a:rPr>
                        <a:t>)</a:t>
                      </a:r>
                      <a:endParaRPr lang="lv-LV" dirty="0">
                        <a:latin typeface="Calibri" panose="020F0502020204030204" pitchFamily="34" charset="0"/>
                        <a:cs typeface="Calibri" panose="020F0502020204030204" pitchFamily="34" charset="0"/>
                      </a:endParaRPr>
                    </a:p>
                  </a:txBody>
                  <a:tcPr/>
                </a:tc>
                <a:tc>
                  <a:txBody>
                    <a:bodyPr/>
                    <a:lstStyle/>
                    <a:p>
                      <a:pPr algn="ctr"/>
                      <a:r>
                        <a:rPr lang="lv-LV" dirty="0" err="1" smtClean="0">
                          <a:latin typeface="Calibri" panose="020F0502020204030204" pitchFamily="34" charset="0"/>
                          <a:cs typeface="Calibri" panose="020F0502020204030204" pitchFamily="34" charset="0"/>
                        </a:rPr>
                        <a:t>Training</a:t>
                      </a:r>
                      <a:endParaRPr lang="lv-LV" dirty="0">
                        <a:latin typeface="Calibri" panose="020F0502020204030204" pitchFamily="34" charset="0"/>
                        <a:cs typeface="Calibri" panose="020F0502020204030204" pitchFamily="34" charset="0"/>
                      </a:endParaRPr>
                    </a:p>
                  </a:txBody>
                  <a:tcPr/>
                </a:tc>
                <a:tc>
                  <a:txBody>
                    <a:bodyPr/>
                    <a:lstStyle/>
                    <a:p>
                      <a:pPr algn="ctr"/>
                      <a:r>
                        <a:rPr lang="lv-LV" dirty="0" err="1" smtClean="0">
                          <a:latin typeface="Calibri" panose="020F0502020204030204" pitchFamily="34" charset="0"/>
                          <a:cs typeface="Calibri" panose="020F0502020204030204" pitchFamily="34" charset="0"/>
                        </a:rPr>
                        <a:t>Educational</a:t>
                      </a:r>
                      <a:r>
                        <a:rPr lang="lv-LV" baseline="0" dirty="0" smtClean="0">
                          <a:latin typeface="Calibri" panose="020F0502020204030204" pitchFamily="34" charset="0"/>
                          <a:cs typeface="Calibri" panose="020F0502020204030204" pitchFamily="34" charset="0"/>
                        </a:rPr>
                        <a:t> </a:t>
                      </a:r>
                      <a:r>
                        <a:rPr lang="lv-LV" baseline="0" dirty="0" err="1" smtClean="0">
                          <a:latin typeface="Calibri" panose="020F0502020204030204" pitchFamily="34" charset="0"/>
                          <a:cs typeface="Calibri" panose="020F0502020204030204" pitchFamily="34" charset="0"/>
                        </a:rPr>
                        <a:t>material</a:t>
                      </a:r>
                      <a:endParaRPr lang="lv-LV"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67545829"/>
                  </a:ext>
                </a:extLst>
              </a:tr>
              <a:tr h="2381240">
                <a:tc>
                  <a:txBody>
                    <a:bodyPr/>
                    <a:lstStyle/>
                    <a:p>
                      <a:pPr marL="285750" indent="-285750" algn="l">
                        <a:buFont typeface="Arial" panose="020B0604020202020204" pitchFamily="34" charset="0"/>
                        <a:buChar char="•"/>
                      </a:pPr>
                      <a:r>
                        <a:rPr lang="lv-LV" sz="1300" dirty="0" smtClean="0">
                          <a:latin typeface="Calibri" panose="020F0502020204030204" pitchFamily="34" charset="0"/>
                          <a:cs typeface="Calibri" panose="020F0502020204030204" pitchFamily="34" charset="0"/>
                        </a:rPr>
                        <a:t>3 </a:t>
                      </a:r>
                      <a:r>
                        <a:rPr lang="lv-LV" sz="1300" dirty="0" err="1" smtClean="0">
                          <a:latin typeface="Calibri" panose="020F0502020204030204" pitchFamily="34" charset="0"/>
                          <a:cs typeface="Calibri" panose="020F0502020204030204" pitchFamily="34" charset="0"/>
                        </a:rPr>
                        <a:t>seperate</a:t>
                      </a:r>
                      <a:r>
                        <a:rPr lang="lv-LV" sz="1300" dirty="0" smtClean="0">
                          <a:latin typeface="Calibri" panose="020F0502020204030204" pitchFamily="34" charset="0"/>
                          <a:cs typeface="Calibri" panose="020F0502020204030204" pitchFamily="34" charset="0"/>
                        </a:rPr>
                        <a:t> </a:t>
                      </a:r>
                      <a:r>
                        <a:rPr lang="lv-LV" sz="1300" dirty="0" err="1" smtClean="0">
                          <a:latin typeface="Calibri" panose="020F0502020204030204" pitchFamily="34" charset="0"/>
                          <a:cs typeface="Calibri" panose="020F0502020204030204" pitchFamily="34" charset="0"/>
                        </a:rPr>
                        <a:t>questionnaires</a:t>
                      </a:r>
                      <a:endParaRPr lang="lv-LV" sz="1300" dirty="0" smtClean="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lv-LV" sz="1300" dirty="0" err="1" smtClean="0">
                          <a:latin typeface="Calibri" panose="020F0502020204030204" pitchFamily="34" charset="0"/>
                          <a:cs typeface="Calibri" panose="020F0502020204030204" pitchFamily="34" charset="0"/>
                        </a:rPr>
                        <a:t>Edurio</a:t>
                      </a:r>
                      <a:r>
                        <a:rPr lang="lv-LV" sz="1300" dirty="0" smtClean="0">
                          <a:latin typeface="Calibri" panose="020F0502020204030204" pitchFamily="34" charset="0"/>
                          <a:cs typeface="Calibri" panose="020F0502020204030204" pitchFamily="34" charset="0"/>
                        </a:rPr>
                        <a:t> </a:t>
                      </a:r>
                      <a:r>
                        <a:rPr lang="lv-LV" sz="1300" dirty="0" err="1" smtClean="0">
                          <a:latin typeface="Calibri" panose="020F0502020204030204" pitchFamily="34" charset="0"/>
                          <a:cs typeface="Calibri" panose="020F0502020204030204" pitchFamily="34" charset="0"/>
                        </a:rPr>
                        <a:t>system</a:t>
                      </a:r>
                      <a:r>
                        <a:rPr lang="lv-LV" sz="1300" dirty="0" smtClean="0">
                          <a:latin typeface="Calibri" panose="020F0502020204030204" pitchFamily="34" charset="0"/>
                          <a:cs typeface="Calibri" panose="020F0502020204030204" pitchFamily="34" charset="0"/>
                        </a:rPr>
                        <a:t> </a:t>
                      </a:r>
                      <a:r>
                        <a:rPr lang="lv-LV" sz="1300" dirty="0" err="1" smtClean="0">
                          <a:latin typeface="Calibri" panose="020F0502020204030204" pitchFamily="34" charset="0"/>
                          <a:cs typeface="Calibri" panose="020F0502020204030204" pitchFamily="34" charset="0"/>
                        </a:rPr>
                        <a:t>as</a:t>
                      </a:r>
                      <a:r>
                        <a:rPr lang="lv-LV" sz="1300" dirty="0" smtClean="0">
                          <a:latin typeface="Calibri" panose="020F0502020204030204" pitchFamily="34" charset="0"/>
                          <a:cs typeface="Calibri" panose="020F0502020204030204" pitchFamily="34" charset="0"/>
                        </a:rPr>
                        <a:t> a </a:t>
                      </a:r>
                      <a:r>
                        <a:rPr lang="lv-LV" sz="1300" dirty="0" err="1" smtClean="0">
                          <a:latin typeface="Calibri" panose="020F0502020204030204" pitchFamily="34" charset="0"/>
                          <a:cs typeface="Calibri" panose="020F0502020204030204" pitchFamily="34" charset="0"/>
                        </a:rPr>
                        <a:t>platform</a:t>
                      </a:r>
                      <a:endParaRPr lang="lv-LV" sz="1300" dirty="0" smtClean="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lv-LV" sz="1300" dirty="0" err="1" smtClean="0">
                          <a:latin typeface="Calibri" panose="020F0502020204030204" pitchFamily="34" charset="0"/>
                          <a:cs typeface="Calibri" panose="020F0502020204030204" pitchFamily="34" charset="0"/>
                        </a:rPr>
                        <a:t>In</a:t>
                      </a:r>
                      <a:r>
                        <a:rPr lang="lv-LV" sz="1300" dirty="0" smtClean="0">
                          <a:latin typeface="Calibri" panose="020F0502020204030204" pitchFamily="34" charset="0"/>
                          <a:cs typeface="Calibri" panose="020F0502020204030204" pitchFamily="34" charset="0"/>
                        </a:rPr>
                        <a:t> </a:t>
                      </a:r>
                      <a:r>
                        <a:rPr lang="lv-LV" sz="1300" dirty="0" err="1" smtClean="0">
                          <a:latin typeface="Calibri" panose="020F0502020204030204" pitchFamily="34" charset="0"/>
                          <a:cs typeface="Calibri" panose="020F0502020204030204" pitchFamily="34" charset="0"/>
                        </a:rPr>
                        <a:t>total</a:t>
                      </a:r>
                      <a:r>
                        <a:rPr lang="lv-LV" sz="1300" dirty="0" smtClean="0">
                          <a:latin typeface="Calibri" panose="020F0502020204030204" pitchFamily="34" charset="0"/>
                          <a:cs typeface="Calibri" panose="020F0502020204030204" pitchFamily="34" charset="0"/>
                        </a:rPr>
                        <a:t> 197 </a:t>
                      </a:r>
                      <a:r>
                        <a:rPr lang="lv-LV" sz="1300" dirty="0" err="1" smtClean="0">
                          <a:latin typeface="Calibri" panose="020F0502020204030204" pitchFamily="34" charset="0"/>
                          <a:cs typeface="Calibri" panose="020F0502020204030204" pitchFamily="34" charset="0"/>
                        </a:rPr>
                        <a:t>adult</a:t>
                      </a:r>
                      <a:r>
                        <a:rPr lang="lv-LV" sz="1300" dirty="0" smtClean="0">
                          <a:latin typeface="Calibri" panose="020F0502020204030204" pitchFamily="34" charset="0"/>
                          <a:cs typeface="Calibri" panose="020F0502020204030204" pitchFamily="34" charset="0"/>
                        </a:rPr>
                        <a:t> </a:t>
                      </a:r>
                      <a:r>
                        <a:rPr lang="lv-LV" sz="1300" dirty="0" err="1" smtClean="0">
                          <a:latin typeface="Calibri" panose="020F0502020204030204" pitchFamily="34" charset="0"/>
                          <a:cs typeface="Calibri" panose="020F0502020204030204" pitchFamily="34" charset="0"/>
                        </a:rPr>
                        <a:t>learners</a:t>
                      </a:r>
                      <a:r>
                        <a:rPr lang="lv-LV" sz="1300" baseline="0" dirty="0" smtClean="0">
                          <a:latin typeface="Calibri" panose="020F0502020204030204" pitchFamily="34" charset="0"/>
                          <a:cs typeface="Calibri" panose="020F0502020204030204" pitchFamily="34" charset="0"/>
                        </a:rPr>
                        <a:t> (LV-72, EE-85, IT-40)</a:t>
                      </a:r>
                      <a:endParaRPr lang="lv-LV" sz="1300" dirty="0" smtClean="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lv-LV" sz="1300" dirty="0" err="1" smtClean="0">
                          <a:latin typeface="Calibri" panose="020F0502020204030204" pitchFamily="34" charset="0"/>
                          <a:cs typeface="Calibri" panose="020F0502020204030204" pitchFamily="34" charset="0"/>
                        </a:rPr>
                        <a:t>Survey</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summary</a:t>
                      </a:r>
                      <a:r>
                        <a:rPr lang="lv-LV" sz="1300" baseline="0" dirty="0" smtClean="0">
                          <a:latin typeface="Calibri" panose="020F0502020204030204" pitchFamily="34" charset="0"/>
                          <a:cs typeface="Calibri" panose="020F0502020204030204" pitchFamily="34" charset="0"/>
                        </a:rPr>
                        <a:t> - </a:t>
                      </a:r>
                      <a:r>
                        <a:rPr lang="en-US" sz="1300" dirty="0" smtClean="0">
                          <a:latin typeface="Calibri" panose="020F0502020204030204" pitchFamily="34" charset="0"/>
                          <a:cs typeface="Calibri" panose="020F0502020204030204" pitchFamily="34" charset="0"/>
                        </a:rPr>
                        <a:t>Research on distance learning studies using IT</a:t>
                      </a:r>
                      <a:endParaRPr lang="lv-LV" sz="1300" dirty="0" smtClean="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lv-LV" sz="1300" dirty="0" err="1" smtClean="0">
                          <a:latin typeface="Calibri" panose="020F0502020204030204" pitchFamily="34" charset="0"/>
                          <a:cs typeface="Calibri" panose="020F0502020204030204" pitchFamily="34" charset="0"/>
                        </a:rPr>
                        <a:t>Similar</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learning</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platforms</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Moodle</a:t>
                      </a:r>
                      <a:r>
                        <a:rPr lang="lv-LV" sz="1300" baseline="0" dirty="0" smtClean="0">
                          <a:latin typeface="Calibri" panose="020F0502020204030204" pitchFamily="34" charset="0"/>
                          <a:cs typeface="Calibri" panose="020F0502020204030204" pitchFamily="34" charset="0"/>
                        </a:rPr>
                        <a:t>)+</a:t>
                      </a:r>
                      <a:r>
                        <a:rPr lang="lv-LV" sz="1300" baseline="0" dirty="0" err="1" smtClean="0">
                          <a:latin typeface="Calibri" panose="020F0502020204030204" pitchFamily="34" charset="0"/>
                          <a:cs typeface="Calibri" panose="020F0502020204030204" pitchFamily="34" charset="0"/>
                        </a:rPr>
                        <a:t>AltereduAcademy</a:t>
                      </a:r>
                      <a:endParaRPr lang="lv-LV" sz="1300" baseline="0" dirty="0" smtClean="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1300" dirty="0" smtClean="0">
                          <a:latin typeface="Calibri" panose="020F0502020204030204" pitchFamily="34" charset="0"/>
                          <a:cs typeface="Calibri" panose="020F0502020204030204" pitchFamily="34" charset="0"/>
                        </a:rPr>
                        <a:t>Need of development and diversity of learning materials</a:t>
                      </a:r>
                      <a:r>
                        <a:rPr lang="lv-LV" sz="1300" dirty="0" smtClean="0">
                          <a:latin typeface="Calibri" panose="020F0502020204030204" pitchFamily="34" charset="0"/>
                          <a:cs typeface="Calibri" panose="020F0502020204030204" pitchFamily="34" charset="0"/>
                        </a:rPr>
                        <a:t> &amp; </a:t>
                      </a:r>
                      <a:r>
                        <a:rPr lang="lv-LV" sz="1300" dirty="0" err="1" smtClean="0">
                          <a:latin typeface="Calibri" panose="020F0502020204030204" pitchFamily="34" charset="0"/>
                          <a:cs typeface="Calibri" panose="020F0502020204030204" pitchFamily="34" charset="0"/>
                        </a:rPr>
                        <a:t>subjects</a:t>
                      </a:r>
                      <a:endParaRPr lang="lv-LV" sz="1300" dirty="0" smtClean="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lv-LV" sz="1300" dirty="0" err="1" smtClean="0">
                          <a:latin typeface="Calibri" panose="020F0502020204030204" pitchFamily="34" charset="0"/>
                          <a:cs typeface="Calibri" panose="020F0502020204030204" pitchFamily="34" charset="0"/>
                        </a:rPr>
                        <a:t>Need</a:t>
                      </a:r>
                      <a:r>
                        <a:rPr lang="lv-LV" sz="1300" dirty="0" smtClean="0">
                          <a:latin typeface="Calibri" panose="020F0502020204030204" pitchFamily="34" charset="0"/>
                          <a:cs typeface="Calibri" panose="020F0502020204030204" pitchFamily="34" charset="0"/>
                        </a:rPr>
                        <a:t> </a:t>
                      </a:r>
                      <a:r>
                        <a:rPr lang="lv-LV" sz="1300" dirty="0" err="1" smtClean="0">
                          <a:latin typeface="Calibri" panose="020F0502020204030204" pitchFamily="34" charset="0"/>
                          <a:cs typeface="Calibri" panose="020F0502020204030204" pitchFamily="34" charset="0"/>
                        </a:rPr>
                        <a:t>of</a:t>
                      </a:r>
                      <a:r>
                        <a:rPr lang="lv-LV" sz="1300" dirty="0" smtClean="0">
                          <a:latin typeface="Calibri" panose="020F0502020204030204" pitchFamily="34" charset="0"/>
                          <a:cs typeface="Calibri" panose="020F0502020204030204" pitchFamily="34" charset="0"/>
                        </a:rPr>
                        <a:t> </a:t>
                      </a:r>
                      <a:r>
                        <a:rPr lang="en-US" sz="1300" dirty="0" smtClean="0">
                          <a:latin typeface="Calibri" panose="020F0502020204030204" pitchFamily="34" charset="0"/>
                          <a:cs typeface="Calibri" panose="020F0502020204030204" pitchFamily="34" charset="0"/>
                        </a:rPr>
                        <a:t>toolkit</a:t>
                      </a:r>
                      <a:r>
                        <a:rPr lang="lv-LV" sz="1300" dirty="0" smtClean="0">
                          <a:latin typeface="Calibri" panose="020F0502020204030204" pitchFamily="34" charset="0"/>
                          <a:cs typeface="Calibri" panose="020F0502020204030204" pitchFamily="34" charset="0"/>
                        </a:rPr>
                        <a:t>/</a:t>
                      </a:r>
                      <a:r>
                        <a:rPr lang="lv-LV" sz="1300" dirty="0" err="1" smtClean="0">
                          <a:latin typeface="Calibri" panose="020F0502020204030204" pitchFamily="34" charset="0"/>
                          <a:cs typeface="Calibri" panose="020F0502020204030204" pitchFamily="34" charset="0"/>
                        </a:rPr>
                        <a:t>guidelines</a:t>
                      </a:r>
                      <a:r>
                        <a:rPr lang="en-US" sz="1300" dirty="0" smtClean="0">
                          <a:latin typeface="Calibri" panose="020F0502020204030204" pitchFamily="34" charset="0"/>
                          <a:cs typeface="Calibri" panose="020F0502020204030204" pitchFamily="34" charset="0"/>
                        </a:rPr>
                        <a:t> for adults </a:t>
                      </a:r>
                      <a:r>
                        <a:rPr lang="lv-LV" sz="1300" dirty="0" err="1" smtClean="0">
                          <a:latin typeface="Calibri" panose="020F0502020204030204" pitchFamily="34" charset="0"/>
                          <a:cs typeface="Calibri" panose="020F0502020204030204" pitchFamily="34" charset="0"/>
                        </a:rPr>
                        <a:t>about</a:t>
                      </a:r>
                      <a:r>
                        <a:rPr lang="en-US" sz="1300" dirty="0" smtClean="0">
                          <a:latin typeface="Calibri" panose="020F0502020204030204" pitchFamily="34" charset="0"/>
                          <a:cs typeface="Calibri" panose="020F0502020204030204" pitchFamily="34" charset="0"/>
                        </a:rPr>
                        <a:t> how to </a:t>
                      </a:r>
                      <a:r>
                        <a:rPr lang="lv-LV" sz="1300" dirty="0" err="1" smtClean="0">
                          <a:latin typeface="Calibri" panose="020F0502020204030204" pitchFamily="34" charset="0"/>
                          <a:cs typeface="Calibri" panose="020F0502020204030204" pitchFamily="34" charset="0"/>
                        </a:rPr>
                        <a:t>use</a:t>
                      </a:r>
                      <a:r>
                        <a:rPr lang="lv-LV" sz="1300" dirty="0" smtClean="0">
                          <a:latin typeface="Calibri" panose="020F0502020204030204" pitchFamily="34" charset="0"/>
                          <a:cs typeface="Calibri" panose="020F0502020204030204" pitchFamily="34" charset="0"/>
                        </a:rPr>
                        <a:t>/</a:t>
                      </a:r>
                      <a:r>
                        <a:rPr lang="en-US" sz="1300" dirty="0" smtClean="0">
                          <a:latin typeface="Calibri" panose="020F0502020204030204" pitchFamily="34" charset="0"/>
                          <a:cs typeface="Calibri" panose="020F0502020204030204" pitchFamily="34" charset="0"/>
                        </a:rPr>
                        <a:t>learn in distance learning system</a:t>
                      </a:r>
                      <a:endParaRPr lang="lv-LV" sz="1300" dirty="0" smtClean="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lv-LV" sz="1300" dirty="0" err="1" smtClean="0">
                          <a:latin typeface="Calibri" panose="020F0502020204030204" pitchFamily="34" charset="0"/>
                          <a:cs typeface="Calibri" panose="020F0502020204030204" pitchFamily="34" charset="0"/>
                        </a:rPr>
                        <a:t>Recommendations</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from</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adult</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learners</a:t>
                      </a:r>
                      <a:endParaRPr lang="lv-LV" sz="1300" dirty="0" smtClean="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lv-LV" sz="1300" dirty="0" err="1" smtClean="0">
                          <a:latin typeface="Calibri" panose="020F0502020204030204" pitchFamily="34" charset="0"/>
                          <a:cs typeface="Calibri" panose="020F0502020204030204" pitchFamily="34" charset="0"/>
                        </a:rPr>
                        <a:t>Similar</a:t>
                      </a:r>
                      <a:r>
                        <a:rPr lang="lv-LV" sz="1300" dirty="0" smtClean="0">
                          <a:latin typeface="Calibri" panose="020F0502020204030204" pitchFamily="34" charset="0"/>
                          <a:cs typeface="Calibri" panose="020F0502020204030204" pitchFamily="34" charset="0"/>
                        </a:rPr>
                        <a:t> </a:t>
                      </a:r>
                      <a:r>
                        <a:rPr lang="lv-LV" sz="1300" dirty="0" err="1" smtClean="0">
                          <a:latin typeface="Calibri" panose="020F0502020204030204" pitchFamily="34" charset="0"/>
                          <a:cs typeface="Calibri" panose="020F0502020204030204" pitchFamily="34" charset="0"/>
                        </a:rPr>
                        <a:t>case</a:t>
                      </a:r>
                      <a:r>
                        <a:rPr lang="lv-LV" sz="1300" dirty="0" smtClean="0">
                          <a:latin typeface="Calibri" panose="020F0502020204030204" pitchFamily="34" charset="0"/>
                          <a:cs typeface="Calibri" panose="020F0502020204030204" pitchFamily="34" charset="0"/>
                        </a:rPr>
                        <a:t> </a:t>
                      </a:r>
                      <a:r>
                        <a:rPr lang="lv-LV" sz="1300" dirty="0" err="1" smtClean="0">
                          <a:latin typeface="Calibri" panose="020F0502020204030204" pitchFamily="34" charset="0"/>
                          <a:cs typeface="Calibri" panose="020F0502020204030204" pitchFamily="34" charset="0"/>
                        </a:rPr>
                        <a:t>situation</a:t>
                      </a:r>
                      <a:r>
                        <a:rPr lang="lv-LV" sz="1300" dirty="0" smtClean="0">
                          <a:latin typeface="Calibri" panose="020F0502020204030204" pitchFamily="34" charset="0"/>
                          <a:cs typeface="Calibri" panose="020F0502020204030204" pitchFamily="34" charset="0"/>
                        </a:rPr>
                        <a:t> </a:t>
                      </a:r>
                      <a:r>
                        <a:rPr lang="lv-LV" sz="1300" dirty="0" err="1" smtClean="0">
                          <a:latin typeface="Calibri" panose="020F0502020204030204" pitchFamily="34" charset="0"/>
                          <a:cs typeface="Calibri" panose="020F0502020204030204" pitchFamily="34" charset="0"/>
                        </a:rPr>
                        <a:t>in</a:t>
                      </a:r>
                      <a:r>
                        <a:rPr lang="lv-LV" sz="1300" dirty="0" smtClean="0">
                          <a:latin typeface="Calibri" panose="020F0502020204030204" pitchFamily="34" charset="0"/>
                          <a:cs typeface="Calibri" panose="020F0502020204030204" pitchFamily="34" charset="0"/>
                        </a:rPr>
                        <a:t> EE &amp; LV</a:t>
                      </a:r>
                      <a:endParaRPr lang="lv-LV" sz="1300" dirty="0">
                        <a:latin typeface="Calibri" panose="020F0502020204030204" pitchFamily="34" charset="0"/>
                        <a:cs typeface="Calibri" panose="020F050202020403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lv-LV" sz="1300" dirty="0" smtClean="0">
                          <a:latin typeface="Calibri" panose="020F0502020204030204" pitchFamily="34" charset="0"/>
                          <a:cs typeface="Calibri" panose="020F0502020204030204" pitchFamily="34" charset="0"/>
                        </a:rPr>
                        <a:t>Short term joint staff training activity</a:t>
                      </a:r>
                      <a:endParaRPr lang="lv-LV" altLang="lv-LV" sz="1300" dirty="0" smtClean="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altLang="lv-LV" sz="1300" baseline="0" dirty="0" err="1" smtClean="0">
                          <a:latin typeface="Calibri" panose="020F0502020204030204" pitchFamily="34" charset="0"/>
                          <a:cs typeface="Calibri" panose="020F0502020204030204" pitchFamily="34" charset="0"/>
                        </a:rPr>
                        <a:t>March</a:t>
                      </a:r>
                      <a:r>
                        <a:rPr lang="lv-LV" altLang="lv-LV" sz="1300" baseline="0" dirty="0" smtClean="0">
                          <a:latin typeface="Calibri" panose="020F0502020204030204" pitchFamily="34" charset="0"/>
                          <a:cs typeface="Calibri" panose="020F0502020204030204" pitchFamily="34" charset="0"/>
                        </a:rPr>
                        <a:t> 25-29, 2019. </a:t>
                      </a:r>
                      <a:r>
                        <a:rPr lang="lv-LV" altLang="lv-LV" sz="1300" baseline="0" dirty="0" err="1" smtClean="0">
                          <a:latin typeface="Calibri" panose="020F0502020204030204" pitchFamily="34" charset="0"/>
                          <a:cs typeface="Calibri" panose="020F0502020204030204" pitchFamily="34" charset="0"/>
                        </a:rPr>
                        <a:t>Lamezia</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Terme</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Italy</a:t>
                      </a:r>
                      <a:endParaRPr lang="lv-LV" altLang="lv-LV" sz="1300" baseline="0" dirty="0" smtClean="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altLang="lv-LV" sz="1300" baseline="0" dirty="0" smtClean="0">
                          <a:latin typeface="Calibri" panose="020F0502020204030204" pitchFamily="34" charset="0"/>
                          <a:cs typeface="Calibri" panose="020F0502020204030204" pitchFamily="34" charset="0"/>
                        </a:rPr>
                        <a:t>10 </a:t>
                      </a:r>
                      <a:r>
                        <a:rPr lang="lv-LV" altLang="lv-LV" sz="1300" baseline="0" dirty="0" err="1" smtClean="0">
                          <a:latin typeface="Calibri" panose="020F0502020204030204" pitchFamily="34" charset="0"/>
                          <a:cs typeface="Calibri" panose="020F0502020204030204" pitchFamily="34" charset="0"/>
                        </a:rPr>
                        <a:t>participants</a:t>
                      </a:r>
                      <a:r>
                        <a:rPr lang="lv-LV" altLang="lv-LV" sz="1300" baseline="0" dirty="0" smtClean="0">
                          <a:latin typeface="Calibri" panose="020F0502020204030204" pitchFamily="34" charset="0"/>
                          <a:cs typeface="Calibri" panose="020F0502020204030204" pitchFamily="34" charset="0"/>
                        </a:rPr>
                        <a:t> (EE-3, LV-4, IT3)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altLang="lv-LV" sz="1300" baseline="0" dirty="0" smtClean="0">
                          <a:latin typeface="Calibri" panose="020F0502020204030204" pitchFamily="34" charset="0"/>
                          <a:cs typeface="Calibri" panose="020F0502020204030204" pitchFamily="34" charset="0"/>
                        </a:rPr>
                        <a:t>7 </a:t>
                      </a:r>
                      <a:r>
                        <a:rPr lang="lv-LV" altLang="lv-LV" sz="1300" baseline="0" dirty="0" err="1" smtClean="0">
                          <a:latin typeface="Calibri" panose="020F0502020204030204" pitchFamily="34" charset="0"/>
                          <a:cs typeface="Calibri" panose="020F0502020204030204" pitchFamily="34" charset="0"/>
                        </a:rPr>
                        <a:t>out</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of</a:t>
                      </a:r>
                      <a:r>
                        <a:rPr lang="lv-LV" altLang="lv-LV" sz="1300" baseline="0" dirty="0" smtClean="0">
                          <a:latin typeface="Calibri" panose="020F0502020204030204" pitchFamily="34" charset="0"/>
                          <a:cs typeface="Calibri" panose="020F0502020204030204" pitchFamily="34" charset="0"/>
                        </a:rPr>
                        <a:t> 10 – first </a:t>
                      </a:r>
                      <a:r>
                        <a:rPr lang="lv-LV" altLang="lv-LV" sz="1300" baseline="0" dirty="0" err="1" smtClean="0">
                          <a:latin typeface="Calibri" panose="020F0502020204030204" pitchFamily="34" charset="0"/>
                          <a:cs typeface="Calibri" panose="020F0502020204030204" pitchFamily="34" charset="0"/>
                        </a:rPr>
                        <a:t>Erasmus</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experiance</a:t>
                      </a:r>
                      <a:endParaRPr lang="lv-LV" altLang="lv-LV" sz="1300" baseline="0" dirty="0" smtClean="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altLang="lv-LV" sz="1300" baseline="0" dirty="0" err="1" smtClean="0">
                          <a:latin typeface="Calibri" panose="020F0502020204030204" pitchFamily="34" charset="0"/>
                          <a:cs typeface="Calibri" panose="020F0502020204030204" pitchFamily="34" charset="0"/>
                        </a:rPr>
                        <a:t>Learning</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activities</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expert</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presentations</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discussions</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workshops</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practical</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tasks</a:t>
                      </a:r>
                      <a:endParaRPr lang="lv-LV" altLang="lv-LV" sz="1300" baseline="0" dirty="0" smtClean="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altLang="lv-LV" sz="1300" baseline="0" dirty="0" err="1" smtClean="0">
                          <a:latin typeface="Calibri" panose="020F0502020204030204" pitchFamily="34" charset="0"/>
                          <a:cs typeface="Calibri" panose="020F0502020204030204" pitchFamily="34" charset="0"/>
                        </a:rPr>
                        <a:t>Certification</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Certificate</a:t>
                      </a:r>
                      <a:r>
                        <a:rPr lang="lv-LV" altLang="lv-LV" sz="1300" baseline="0" dirty="0" smtClean="0">
                          <a:latin typeface="Calibri" panose="020F0502020204030204" pitchFamily="34" charset="0"/>
                          <a:cs typeface="Calibri" panose="020F0502020204030204" pitchFamily="34" charset="0"/>
                        </a:rPr>
                        <a:t> + </a:t>
                      </a:r>
                      <a:r>
                        <a:rPr lang="lv-LV" altLang="lv-LV" sz="1300" baseline="0" dirty="0" err="1" smtClean="0">
                          <a:latin typeface="Calibri" panose="020F0502020204030204" pitchFamily="34" charset="0"/>
                          <a:cs typeface="Calibri" panose="020F0502020204030204" pitchFamily="34" charset="0"/>
                        </a:rPr>
                        <a:t>Europass</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Mobility</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document</a:t>
                      </a:r>
                      <a:r>
                        <a:rPr lang="lv-LV" altLang="lv-LV" sz="1300" baseline="0" dirty="0" smtClean="0">
                          <a:latin typeface="Calibri" panose="020F0502020204030204" pitchFamily="34" charset="0"/>
                          <a:cs typeface="Calibri" panose="020F050202020403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altLang="lv-LV" sz="1300" baseline="0" dirty="0" err="1" smtClean="0">
                          <a:latin typeface="Calibri" panose="020F0502020204030204" pitchFamily="34" charset="0"/>
                          <a:cs typeface="Calibri" panose="020F0502020204030204" pitchFamily="34" charset="0"/>
                        </a:rPr>
                        <a:t>Gained</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knowledge</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and</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skills</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used</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for</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development</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of</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educational</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material</a:t>
                      </a:r>
                      <a:endParaRPr lang="en-US" altLang="lv-LV" sz="1300" dirty="0" smtClean="0">
                        <a:latin typeface="Calibri" panose="020F0502020204030204" pitchFamily="34" charset="0"/>
                        <a:cs typeface="Calibri" panose="020F0502020204030204" pitchFamily="34" charset="0"/>
                      </a:endParaRPr>
                    </a:p>
                  </a:txBody>
                  <a:tcPr/>
                </a:tc>
                <a:tc>
                  <a:txBody>
                    <a:bodyPr/>
                    <a:lstStyle/>
                    <a:p>
                      <a:pPr marL="285750" indent="-285750" algn="l">
                        <a:buFont typeface="Arial" panose="020B0604020202020204" pitchFamily="34" charset="0"/>
                        <a:buChar char="•"/>
                      </a:pPr>
                      <a:r>
                        <a:rPr lang="en-US" sz="1300" dirty="0" smtClean="0">
                          <a:latin typeface="Calibri" panose="020F0502020204030204" pitchFamily="34" charset="0"/>
                          <a:cs typeface="Calibri" panose="020F0502020204030204" pitchFamily="34" charset="0"/>
                        </a:rPr>
                        <a:t>Methodological Material for Adult Education in Distance Learning </a:t>
                      </a:r>
                      <a:endParaRPr lang="lv-LV" sz="1300" dirty="0" smtClean="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lv-LV" sz="1300" dirty="0" smtClean="0">
                          <a:latin typeface="Calibri" panose="020F0502020204030204" pitchFamily="34" charset="0"/>
                          <a:cs typeface="Calibri" panose="020F0502020204030204" pitchFamily="34" charset="0"/>
                        </a:rPr>
                        <a:t>C</a:t>
                      </a:r>
                      <a:r>
                        <a:rPr lang="en-US" sz="1300" dirty="0" err="1" smtClean="0">
                          <a:latin typeface="Calibri" panose="020F0502020204030204" pitchFamily="34" charset="0"/>
                          <a:cs typeface="Calibri" panose="020F0502020204030204" pitchFamily="34" charset="0"/>
                        </a:rPr>
                        <a:t>ompilation</a:t>
                      </a:r>
                      <a:r>
                        <a:rPr lang="en-US" sz="1300" dirty="0" smtClean="0">
                          <a:latin typeface="Calibri" panose="020F0502020204030204" pitchFamily="34" charset="0"/>
                          <a:cs typeface="Calibri" panose="020F0502020204030204" pitchFamily="34" charset="0"/>
                        </a:rPr>
                        <a:t> of information and recommendations for a more successful adult education in the Moodle distance learning environment</a:t>
                      </a:r>
                      <a:endParaRPr lang="lv-LV" sz="1300" dirty="0" smtClean="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lv-LV" sz="1300" dirty="0" smtClean="0">
                          <a:latin typeface="Calibri" panose="020F0502020204030204" pitchFamily="34" charset="0"/>
                          <a:cs typeface="Calibri" panose="020F0502020204030204" pitchFamily="34" charset="0"/>
                        </a:rPr>
                        <a:t>38 </a:t>
                      </a:r>
                      <a:r>
                        <a:rPr lang="lv-LV" sz="1300" dirty="0" err="1" smtClean="0">
                          <a:latin typeface="Calibri" panose="020F0502020204030204" pitchFamily="34" charset="0"/>
                          <a:cs typeface="Calibri" panose="020F0502020204030204" pitchFamily="34" charset="0"/>
                        </a:rPr>
                        <a:t>pages</a:t>
                      </a:r>
                      <a:r>
                        <a:rPr lang="lv-LV" sz="1300" dirty="0" smtClean="0">
                          <a:latin typeface="Calibri" panose="020F0502020204030204" pitchFamily="34" charset="0"/>
                          <a:cs typeface="Calibri" panose="020F0502020204030204" pitchFamily="34" charset="0"/>
                        </a:rPr>
                        <a:t>,</a:t>
                      </a:r>
                      <a:r>
                        <a:rPr lang="lv-LV" sz="1300" baseline="0" dirty="0" smtClean="0">
                          <a:latin typeface="Calibri" panose="020F0502020204030204" pitchFamily="34" charset="0"/>
                          <a:cs typeface="Calibri" panose="020F0502020204030204" pitchFamily="34" charset="0"/>
                        </a:rPr>
                        <a:t> 4 </a:t>
                      </a:r>
                      <a:r>
                        <a:rPr lang="lv-LV" sz="1300" baseline="0" dirty="0" err="1" smtClean="0">
                          <a:latin typeface="Calibri" panose="020F0502020204030204" pitchFamily="34" charset="0"/>
                          <a:cs typeface="Calibri" panose="020F0502020204030204" pitchFamily="34" charset="0"/>
                        </a:rPr>
                        <a:t>languages</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English</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Latvian</a:t>
                      </a:r>
                      <a:r>
                        <a:rPr lang="lv-LV" sz="1300" baseline="0" dirty="0" smtClean="0">
                          <a:latin typeface="Calibri" panose="020F0502020204030204" pitchFamily="34" charset="0"/>
                          <a:cs typeface="Calibri" panose="020F0502020204030204" pitchFamily="34" charset="0"/>
                        </a:rPr>
                        <a:t>, Estonian, </a:t>
                      </a:r>
                      <a:r>
                        <a:rPr lang="lv-LV" sz="1300" baseline="0" dirty="0" err="1" smtClean="0">
                          <a:latin typeface="Calibri" panose="020F0502020204030204" pitchFamily="34" charset="0"/>
                          <a:cs typeface="Calibri" panose="020F0502020204030204" pitchFamily="34" charset="0"/>
                        </a:rPr>
                        <a:t>Italian</a:t>
                      </a:r>
                      <a:r>
                        <a:rPr lang="lv-LV" sz="1300" baseline="0" dirty="0" smtClean="0">
                          <a:latin typeface="Calibri" panose="020F0502020204030204" pitchFamily="34" charset="0"/>
                          <a:cs typeface="Calibri" panose="020F0502020204030204" pitchFamily="34" charset="0"/>
                        </a:rPr>
                        <a:t>)</a:t>
                      </a:r>
                    </a:p>
                    <a:p>
                      <a:pPr marL="285750" indent="-285750" algn="l">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Locally</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trained</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educators</a:t>
                      </a:r>
                      <a:r>
                        <a:rPr lang="lv-LV" sz="1300" baseline="0" dirty="0" smtClean="0">
                          <a:latin typeface="Calibri" panose="020F0502020204030204" pitchFamily="34" charset="0"/>
                          <a:cs typeface="Calibri" panose="020F0502020204030204" pitchFamily="34" charset="0"/>
                        </a:rPr>
                        <a:t> to </a:t>
                      </a:r>
                      <a:r>
                        <a:rPr lang="lv-LV" sz="1300" baseline="0" dirty="0" err="1" smtClean="0">
                          <a:latin typeface="Calibri" panose="020F0502020204030204" pitchFamily="34" charset="0"/>
                          <a:cs typeface="Calibri" panose="020F0502020204030204" pitchFamily="34" charset="0"/>
                        </a:rPr>
                        <a:t>work</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with</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the</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new</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material</a:t>
                      </a:r>
                      <a:endParaRPr lang="lv-LV" sz="1300" baseline="0" dirty="0" smtClean="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Adult</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learners</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as</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users</a:t>
                      </a:r>
                      <a:endParaRPr lang="lv-LV" sz="1300" baseline="0" dirty="0" smtClean="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Improved</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adult</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learning</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methods</a:t>
                      </a:r>
                      <a:endParaRPr lang="lv-LV" sz="1300" baseline="0" dirty="0" smtClean="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lv-LV" sz="1300" baseline="0" dirty="0" smtClean="0">
                          <a:latin typeface="Calibri" panose="020F0502020204030204" pitchFamily="34" charset="0"/>
                          <a:cs typeface="Calibri" panose="020F0502020204030204" pitchFamily="34" charset="0"/>
                        </a:rPr>
                        <a:t>More </a:t>
                      </a:r>
                      <a:r>
                        <a:rPr lang="lv-LV" sz="1300" baseline="0" dirty="0" err="1" smtClean="0">
                          <a:latin typeface="Calibri" panose="020F0502020204030204" pitchFamily="34" charset="0"/>
                          <a:cs typeface="Calibri" panose="020F0502020204030204" pitchFamily="34" charset="0"/>
                        </a:rPr>
                        <a:t>opportunities</a:t>
                      </a:r>
                      <a:r>
                        <a:rPr lang="lv-LV" sz="1300" baseline="0" dirty="0" smtClean="0">
                          <a:latin typeface="Calibri" panose="020F0502020204030204" pitchFamily="34" charset="0"/>
                          <a:cs typeface="Calibri" panose="020F0502020204030204" pitchFamily="34" charset="0"/>
                        </a:rPr>
                        <a:t> to </a:t>
                      </a:r>
                      <a:r>
                        <a:rPr lang="lv-LV" sz="1300" baseline="0" dirty="0" err="1" smtClean="0">
                          <a:latin typeface="Calibri" panose="020F0502020204030204" pitchFamily="34" charset="0"/>
                          <a:cs typeface="Calibri" panose="020F0502020204030204" pitchFamily="34" charset="0"/>
                        </a:rPr>
                        <a:t>work</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in</a:t>
                      </a:r>
                      <a:r>
                        <a:rPr lang="lv-LV" sz="1300" baseline="0" dirty="0" smtClean="0">
                          <a:latin typeface="Calibri" panose="020F0502020204030204" pitchFamily="34" charset="0"/>
                          <a:cs typeface="Calibri" panose="020F0502020204030204" pitchFamily="34" charset="0"/>
                        </a:rPr>
                        <a:t> e-</a:t>
                      </a:r>
                      <a:r>
                        <a:rPr lang="lv-LV" sz="1300" baseline="0" dirty="0" err="1" smtClean="0">
                          <a:latin typeface="Calibri" panose="020F0502020204030204" pitchFamily="34" charset="0"/>
                          <a:cs typeface="Calibri" panose="020F0502020204030204" pitchFamily="34" charset="0"/>
                        </a:rPr>
                        <a:t>environment</a:t>
                      </a:r>
                      <a:endParaRPr lang="lv-LV" sz="1300" baseline="0" dirty="0" smtClean="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Future</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developments</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and</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improved</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methods</a:t>
                      </a:r>
                      <a:endParaRPr lang="lv-LV" sz="1300" baseline="0" dirty="0" smtClean="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lv-LV" sz="1300" baseline="0" dirty="0" smtClean="0">
                          <a:latin typeface="Calibri" panose="020F0502020204030204" pitchFamily="34" charset="0"/>
                          <a:cs typeface="Calibri" panose="020F0502020204030204" pitchFamily="34" charset="0"/>
                        </a:rPr>
                        <a:t>ICT </a:t>
                      </a:r>
                      <a:r>
                        <a:rPr lang="lv-LV" sz="1300" baseline="0" dirty="0" err="1" smtClean="0">
                          <a:latin typeface="Calibri" panose="020F0502020204030204" pitchFamily="34" charset="0"/>
                          <a:cs typeface="Calibri" panose="020F0502020204030204" pitchFamily="34" charset="0"/>
                        </a:rPr>
                        <a:t>tools</a:t>
                      </a:r>
                      <a:endParaRPr lang="lv-LV" sz="13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31444433"/>
                  </a:ext>
                </a:extLst>
              </a:tr>
            </a:tbl>
          </a:graphicData>
        </a:graphic>
      </p:graphicFrame>
    </p:spTree>
    <p:extLst>
      <p:ext uri="{BB962C8B-B14F-4D97-AF65-F5344CB8AC3E}">
        <p14:creationId xmlns:p14="http://schemas.microsoft.com/office/powerpoint/2010/main" val="1945097660"/>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1149</TotalTime>
  <Words>1069</Words>
  <Application>Microsoft Office PowerPoint</Application>
  <PresentationFormat>On-screen Show (4:3)</PresentationFormat>
  <Paragraphs>189</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Bookman Old Style</vt:lpstr>
      <vt:lpstr>Calibri</vt:lpstr>
      <vt:lpstr>Gill Sans MT</vt:lpstr>
      <vt:lpstr>Times New Roman</vt:lpstr>
      <vt:lpstr>Wingdings</vt:lpstr>
      <vt:lpstr>Wingdings 3</vt:lpstr>
      <vt:lpstr>Origin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project No.2018-1-LV01-KA201-046972 “Restarting adult learning skills through new teaching methods”</dc:title>
  <dc:creator>Gatis Kasparinskis</dc:creator>
  <cp:lastModifiedBy>Inga Eihentale</cp:lastModifiedBy>
  <cp:revision>114</cp:revision>
  <dcterms:created xsi:type="dcterms:W3CDTF">2018-12-15T10:03:58Z</dcterms:created>
  <dcterms:modified xsi:type="dcterms:W3CDTF">2019-10-28T15:39:26Z</dcterms:modified>
</cp:coreProperties>
</file>